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8"/>
  </p:notesMasterIdLst>
  <p:sldIdLst>
    <p:sldId id="256" r:id="rId2"/>
    <p:sldId id="264" r:id="rId3"/>
    <p:sldId id="257" r:id="rId4"/>
    <p:sldId id="258" r:id="rId5"/>
    <p:sldId id="259" r:id="rId6"/>
    <p:sldId id="260" r:id="rId7"/>
    <p:sldId id="261" r:id="rId8"/>
    <p:sldId id="274" r:id="rId9"/>
    <p:sldId id="275" r:id="rId10"/>
    <p:sldId id="276" r:id="rId11"/>
    <p:sldId id="277" r:id="rId12"/>
    <p:sldId id="267" r:id="rId13"/>
    <p:sldId id="268" r:id="rId14"/>
    <p:sldId id="269" r:id="rId15"/>
    <p:sldId id="270" r:id="rId16"/>
    <p:sldId id="271" r:id="rId17"/>
  </p:sldIdLst>
  <p:sldSz cx="12192000" cy="6858000"/>
  <p:notesSz cx="6858000" cy="9144000"/>
  <p:custShowLst>
    <p:custShow name="Custom Show 1" id="0">
      <p:sldLst>
        <p:sld r:id="rId2"/>
        <p:sld r:id="rId3"/>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00"/>
    <a:srgbClr val="FFFFFF"/>
    <a:srgbClr val="336699"/>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67611C-9C74-4AAB-AA14-ED117575A47F}" v="817" dt="2025-07-31T13:36:50.5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4340" autoAdjust="0"/>
  </p:normalViewPr>
  <p:slideViewPr>
    <p:cSldViewPr snapToGrid="0">
      <p:cViewPr varScale="1">
        <p:scale>
          <a:sx n="70" d="100"/>
          <a:sy n="70" d="100"/>
        </p:scale>
        <p:origin x="114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image1.jpg>
</file>

<file path=ppt/media/image10.png>
</file>

<file path=ppt/media/image11.png>
</file>

<file path=ppt/media/image12.jpeg>
</file>

<file path=ppt/media/image13.png>
</file>

<file path=ppt/media/image14.jpg>
</file>

<file path=ppt/media/image15.png>
</file>

<file path=ppt/media/image16.jpg>
</file>

<file path=ppt/media/image17.jpg>
</file>

<file path=ppt/media/image2.jpeg>
</file>

<file path=ppt/media/image3.jp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FA1314-58F7-4363-B912-AF39E5F9EA95}" type="datetimeFigureOut">
              <a:rPr lang="en-IN" smtClean="0"/>
              <a:t>31-07-2025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50E48-9A23-4CB6-A459-C580D82707A8}" type="slidenum">
              <a:rPr lang="en-IN" smtClean="0"/>
              <a:t>‹#›</a:t>
            </a:fld>
            <a:endParaRPr lang="en-IN"/>
          </a:p>
        </p:txBody>
      </p:sp>
    </p:spTree>
    <p:extLst>
      <p:ext uri="{BB962C8B-B14F-4D97-AF65-F5344CB8AC3E}">
        <p14:creationId xmlns:p14="http://schemas.microsoft.com/office/powerpoint/2010/main" val="3265105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6E50E48-9A23-4CB6-A459-C580D82707A8}" type="slidenum">
              <a:rPr lang="en-IN" smtClean="0"/>
              <a:t>1</a:t>
            </a:fld>
            <a:endParaRPr lang="en-IN"/>
          </a:p>
        </p:txBody>
      </p:sp>
    </p:spTree>
    <p:extLst>
      <p:ext uri="{BB962C8B-B14F-4D97-AF65-F5344CB8AC3E}">
        <p14:creationId xmlns:p14="http://schemas.microsoft.com/office/powerpoint/2010/main" val="3164017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4C22F-11CF-6224-FC78-82918ED51F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62532E6-5A26-82B1-9D95-E50B2F536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9FADD28-4B3D-D5C5-8F4A-58E1B44039CF}"/>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45935B12-2948-20BF-B2D7-EF3E1A7D49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EC45B6-E2C6-6BF4-E516-743AB2D0F3DF}"/>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3489793711"/>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4BD94-D611-761A-3663-907E74B4351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9E10E9B-24D8-C98D-2C36-CF88E4502B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BDB913-6679-2796-A771-ECFA88D75D9B}"/>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1C8F178F-0E4A-1CD8-3098-925E74D17C7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3AF191-D066-561C-B645-CFCA765BE84A}"/>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539066627"/>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6E267C-D34E-20E9-8E55-30FF52E806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341DA47-E9DD-D846-C4A1-A1CC23386F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36376B6-54D9-565C-0006-D7A96DCE2254}"/>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5FE3A12D-7EDE-B652-203D-E04EFC29DCE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B5E626-1C6F-6E51-650E-D5B222FA3C99}"/>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3432783184"/>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7D89B-6077-6DE7-105D-5B6FF5A1C19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19738B8-A9C4-B908-23E9-8112861662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7B35F2-857E-4250-C158-FF41E1305CEA}"/>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A9E94A80-E82F-135C-4BD3-DD516C2C6B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7F72F5E-83AB-9B38-168D-B86C495F8D03}"/>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88575684"/>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A3810-EAF2-5B79-BEDD-78403FA5BD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0C95D9F-7994-A94A-CEAA-10069E172F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1A1194-B1DA-4438-8B56-5431C13CF2BD}"/>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3788BF75-5C50-958A-7899-235D687E5B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F817F8B-8436-6F47-F786-5C3770C591F2}"/>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437464917"/>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01EBE-C6A0-8CE3-A0C4-D75F8536F55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9B6059E-DEF5-C2D0-D754-1ED647B86B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6FC50C3-DF49-22BB-74EA-1E0BD086AF3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9496447-D55E-8548-FC8C-0F0C757B0FF6}"/>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6" name="Footer Placeholder 5">
            <a:extLst>
              <a:ext uri="{FF2B5EF4-FFF2-40B4-BE49-F238E27FC236}">
                <a16:creationId xmlns:a16="http://schemas.microsoft.com/office/drawing/2014/main" id="{F7B76D6F-1EEA-5565-1C71-383B0F756E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1FE37F6-FE1A-A73D-410F-B365A248EDB2}"/>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169903218"/>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51529-0641-CC5A-A733-79ADDC374B7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A52C5B2-8FD2-978E-7F64-26B2E16E04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D4C118-86B5-2BA7-A0F3-6120220B59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52D7F90-D116-3B3D-CF0C-5C7CD4AA66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8D21A4-1C05-EEAB-90C7-39836B47AE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A6F08D0-1BE8-4EC3-6304-FA2F48EF3DAF}"/>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8" name="Footer Placeholder 7">
            <a:extLst>
              <a:ext uri="{FF2B5EF4-FFF2-40B4-BE49-F238E27FC236}">
                <a16:creationId xmlns:a16="http://schemas.microsoft.com/office/drawing/2014/main" id="{1953DF5B-D1E3-2A1E-A678-CB1E73DBD0A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0DC6499-04A3-E6B1-E3D9-D9AF3D4D7EA0}"/>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92086157"/>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1B767-8E71-CD1B-CF6D-3892F4A47E8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4AC42BD-B07E-FD55-B376-80B5220B6753}"/>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4" name="Footer Placeholder 3">
            <a:extLst>
              <a:ext uri="{FF2B5EF4-FFF2-40B4-BE49-F238E27FC236}">
                <a16:creationId xmlns:a16="http://schemas.microsoft.com/office/drawing/2014/main" id="{A2195B1E-C397-4035-C032-7B153B9E589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D9F5119-0D10-0953-448A-5CD5BF244DCD}"/>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1272248560"/>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6F78199-06DA-9046-62F1-30AD20AE237F}"/>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3" name="Footer Placeholder 2">
            <a:extLst>
              <a:ext uri="{FF2B5EF4-FFF2-40B4-BE49-F238E27FC236}">
                <a16:creationId xmlns:a16="http://schemas.microsoft.com/office/drawing/2014/main" id="{3774DFDD-A750-6D84-7722-E38E1374AD7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67142EF-D5AA-2442-C679-A3626D331A43}"/>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07980839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CD49A-DE2C-592D-2262-0F0D41B742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6EABE0A-1C30-76E8-5CB3-2B7E97A08E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705635F-EA7E-F52D-6697-FF9E95FF21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BDF716-1D51-5246-50CB-E6B794A3ECEF}"/>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6" name="Footer Placeholder 5">
            <a:extLst>
              <a:ext uri="{FF2B5EF4-FFF2-40B4-BE49-F238E27FC236}">
                <a16:creationId xmlns:a16="http://schemas.microsoft.com/office/drawing/2014/main" id="{4AD4195C-87ED-6F95-B9E6-98CA6ED2E0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88836E2-72F2-9E4E-80ED-BF2572C02EBC}"/>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40773159"/>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08085-CE64-ABAC-3B7D-E3C94A9451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BB08C0A-A385-652B-AFCA-8668DF2DB8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8A5022F-D5AB-4D77-CDE0-14031A4482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C8D19-D8D2-ADBE-FB59-E34BF2F6B3B8}"/>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6" name="Footer Placeholder 5">
            <a:extLst>
              <a:ext uri="{FF2B5EF4-FFF2-40B4-BE49-F238E27FC236}">
                <a16:creationId xmlns:a16="http://schemas.microsoft.com/office/drawing/2014/main" id="{2F256BF9-06B6-58CB-EF6F-7643229A7CE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5877F44-0156-D20B-A2DA-DE2CC2AC106B}"/>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178558244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FDD3AD-7275-DDD7-0825-27D24CA74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472090-1182-7C3D-FABA-8FD343BB70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BF7FCA9-7660-D544-7B5A-33611F221A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02420A3C-F141-5D64-F653-9B6FF6FEA5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129582E-9EF7-E32B-28CC-CE95319114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492E33-64C9-4DE3-A3C9-4EDB03B408F7}" type="slidenum">
              <a:rPr lang="en-IN" smtClean="0"/>
              <a:t>‹#›</a:t>
            </a:fld>
            <a:endParaRPr lang="en-IN"/>
          </a:p>
        </p:txBody>
      </p:sp>
    </p:spTree>
    <p:extLst>
      <p:ext uri="{BB962C8B-B14F-4D97-AF65-F5344CB8AC3E}">
        <p14:creationId xmlns:p14="http://schemas.microsoft.com/office/powerpoint/2010/main" val="3520101297"/>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 Target="slide13.xml"/><Relationship Id="rId1" Type="http://schemas.openxmlformats.org/officeDocument/2006/relationships/slideLayout" Target="../slideLayouts/slideLayout7.xml"/><Relationship Id="rId5" Type="http://schemas.openxmlformats.org/officeDocument/2006/relationships/hyperlink" Target="file:///C:\Users\m.santhosh\Documents\WATSONX.AI\IBM%20watsonx.html" TargetMode="External"/><Relationship Id="rId4" Type="http://schemas.openxmlformats.org/officeDocument/2006/relationships/hyperlink" Target="https://d.docs.live.net/191C2251838B92DA/Documents/LearnMateAI.pptx"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hyperlink" Target="https://www.freestock.com/free-videos/calendar-camera-movement-month-4527131" TargetMode="External"/><Relationship Id="rId5" Type="http://schemas.openxmlformats.org/officeDocument/2006/relationships/image" Target="../media/image17.jpg"/><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alpha val="95000"/>
              </a:schemeClr>
            </a:gs>
            <a:gs pos="75000">
              <a:schemeClr val="bg1">
                <a:alpha val="0"/>
              </a:schemeClr>
            </a:gs>
          </a:gsLst>
          <a:lin ang="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39C8CB2-15D6-3EFF-20AE-6FDCC92B5A81}"/>
              </a:ext>
            </a:extLst>
          </p:cNvPr>
          <p:cNvSpPr/>
          <p:nvPr/>
        </p:nvSpPr>
        <p:spPr>
          <a:xfrm>
            <a:off x="393539" y="200054"/>
            <a:ext cx="10637134" cy="3228945"/>
          </a:xfrm>
          <a:prstGeom prst="rect">
            <a:avLst/>
          </a:prstGeom>
          <a:noFill/>
        </p:spPr>
        <p:txBody>
          <a:bodyPr wrap="square" lIns="91440" tIns="45720" rIns="91440" bIns="45720">
            <a:spAutoFit/>
          </a:bodyPr>
          <a:lstStyle/>
          <a:p>
            <a:pPr algn="ctr"/>
            <a:endParaRPr lang="en-US" sz="5400"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11" name="TextBox 10">
            <a:extLst>
              <a:ext uri="{FF2B5EF4-FFF2-40B4-BE49-F238E27FC236}">
                <a16:creationId xmlns:a16="http://schemas.microsoft.com/office/drawing/2014/main" id="{8E0C6E49-3224-4AC8-E8E4-A0C2E70286E0}"/>
              </a:ext>
            </a:extLst>
          </p:cNvPr>
          <p:cNvSpPr txBox="1"/>
          <p:nvPr/>
        </p:nvSpPr>
        <p:spPr>
          <a:xfrm>
            <a:off x="729204" y="1"/>
            <a:ext cx="9051403" cy="2246769"/>
          </a:xfrm>
          <a:prstGeom prst="rect">
            <a:avLst/>
          </a:prstGeom>
          <a:noFill/>
        </p:spPr>
        <p:txBody>
          <a:bodyPr wrap="square" rtlCol="0">
            <a:spAutoFit/>
          </a:bodyPr>
          <a:lstStyle/>
          <a:p>
            <a:pPr algn="ctr"/>
            <a:r>
              <a:rPr lang="en-US" sz="7000" b="1" dirty="0">
                <a:latin typeface="Bodoni MT Black" panose="02070A03080606020203" pitchFamily="18" charset="0"/>
              </a:rPr>
              <a:t>IBM AICTE</a:t>
            </a:r>
          </a:p>
          <a:p>
            <a:pPr algn="ctr"/>
            <a:endParaRPr lang="en-IN" sz="7000" b="1" dirty="0">
              <a:latin typeface="Bodoni MT Black" panose="02070A03080606020203" pitchFamily="18" charset="0"/>
            </a:endParaRPr>
          </a:p>
        </p:txBody>
      </p:sp>
      <p:sp>
        <p:nvSpPr>
          <p:cNvPr id="13" name="TextBox 12">
            <a:extLst>
              <a:ext uri="{FF2B5EF4-FFF2-40B4-BE49-F238E27FC236}">
                <a16:creationId xmlns:a16="http://schemas.microsoft.com/office/drawing/2014/main" id="{3DEDCB9C-EDA5-E084-46CE-8175D04BE229}"/>
              </a:ext>
            </a:extLst>
          </p:cNvPr>
          <p:cNvSpPr txBox="1"/>
          <p:nvPr/>
        </p:nvSpPr>
        <p:spPr>
          <a:xfrm>
            <a:off x="1666753" y="1966395"/>
            <a:ext cx="8137004" cy="923330"/>
          </a:xfrm>
          <a:prstGeom prst="rect">
            <a:avLst/>
          </a:prstGeom>
          <a:noFill/>
        </p:spPr>
        <p:txBody>
          <a:bodyPr wrap="square" rtlCol="0">
            <a:spAutoFit/>
          </a:bodyPr>
          <a:lstStyle/>
          <a:p>
            <a:pPr algn="ctr"/>
            <a:r>
              <a:rPr lang="en-US" sz="5400" dirty="0" err="1">
                <a:latin typeface="Bodoni MT Black" panose="02070A03080606020203" pitchFamily="18" charset="0"/>
              </a:rPr>
              <a:t>LearnMate</a:t>
            </a:r>
            <a:r>
              <a:rPr lang="en-US" sz="5400" dirty="0">
                <a:latin typeface="Bodoni MT Black" panose="02070A03080606020203" pitchFamily="18" charset="0"/>
              </a:rPr>
              <a:t> AI</a:t>
            </a:r>
            <a:endParaRPr lang="en-IN" sz="5400" dirty="0">
              <a:latin typeface="Bodoni MT Black" panose="02070A03080606020203" pitchFamily="18" charset="0"/>
            </a:endParaRPr>
          </a:p>
        </p:txBody>
      </p:sp>
      <p:sp>
        <p:nvSpPr>
          <p:cNvPr id="15" name="TextBox 14">
            <a:extLst>
              <a:ext uri="{FF2B5EF4-FFF2-40B4-BE49-F238E27FC236}">
                <a16:creationId xmlns:a16="http://schemas.microsoft.com/office/drawing/2014/main" id="{D62241A1-FA0D-A324-9265-718CEB79C383}"/>
              </a:ext>
            </a:extLst>
          </p:cNvPr>
          <p:cNvSpPr txBox="1"/>
          <p:nvPr/>
        </p:nvSpPr>
        <p:spPr>
          <a:xfrm>
            <a:off x="370389" y="3170100"/>
            <a:ext cx="9051403" cy="861774"/>
          </a:xfrm>
          <a:prstGeom prst="rect">
            <a:avLst/>
          </a:prstGeom>
          <a:noFill/>
        </p:spPr>
        <p:txBody>
          <a:bodyPr wrap="square" rtlCol="0">
            <a:spAutoFit/>
          </a:bodyPr>
          <a:lstStyle/>
          <a:p>
            <a:r>
              <a:rPr lang="en-US" sz="5000" b="1" dirty="0">
                <a:latin typeface="Algerian" panose="04020705040A02060702" pitchFamily="82" charset="0"/>
              </a:rPr>
              <a:t>    </a:t>
            </a:r>
            <a:endParaRPr lang="en-IN" sz="5000" b="1" dirty="0">
              <a:latin typeface="Algerian" panose="04020705040A02060702" pitchFamily="82" charset="0"/>
            </a:endParaRPr>
          </a:p>
        </p:txBody>
      </p:sp>
      <p:sp>
        <p:nvSpPr>
          <p:cNvPr id="23" name="Rectangle 22">
            <a:extLst>
              <a:ext uri="{FF2B5EF4-FFF2-40B4-BE49-F238E27FC236}">
                <a16:creationId xmlns:a16="http://schemas.microsoft.com/office/drawing/2014/main" id="{70D532B8-8BF2-0699-01CA-1B8DE5B0406B}"/>
              </a:ext>
            </a:extLst>
          </p:cNvPr>
          <p:cNvSpPr/>
          <p:nvPr/>
        </p:nvSpPr>
        <p:spPr>
          <a:xfrm>
            <a:off x="0" y="-6573"/>
            <a:ext cx="12192000" cy="6857999"/>
          </a:xfrm>
          <a:prstGeom prst="rect">
            <a:avLst/>
          </a:prstGeom>
          <a:gradFill flip="none" rotWithShape="1">
            <a:gsLst>
              <a:gs pos="0">
                <a:schemeClr val="tx1">
                  <a:alpha val="95000"/>
                </a:schemeClr>
              </a:gs>
              <a:gs pos="75000">
                <a:schemeClr val="tx1">
                  <a:alpha val="0"/>
                  <a:lumMod val="0"/>
                  <a:lumOff val="100000"/>
                </a:schemeClr>
              </a:gs>
            </a:gsLst>
            <a:lin ang="12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TextBox 15">
            <a:extLst>
              <a:ext uri="{FF2B5EF4-FFF2-40B4-BE49-F238E27FC236}">
                <a16:creationId xmlns:a16="http://schemas.microsoft.com/office/drawing/2014/main" id="{7DC3FCBF-8C29-F1BD-A2D5-DEB77B2CA821}"/>
              </a:ext>
            </a:extLst>
          </p:cNvPr>
          <p:cNvSpPr txBox="1"/>
          <p:nvPr/>
        </p:nvSpPr>
        <p:spPr>
          <a:xfrm>
            <a:off x="185195" y="2879453"/>
            <a:ext cx="11505235" cy="2308324"/>
          </a:xfrm>
          <a:prstGeom prst="rect">
            <a:avLst/>
          </a:prstGeom>
          <a:noFill/>
        </p:spPr>
        <p:txBody>
          <a:bodyPr wrap="square" rtlCol="0">
            <a:spAutoFit/>
          </a:bodyPr>
          <a:lstStyle/>
          <a:p>
            <a:r>
              <a:rPr lang="en-US" sz="4800" dirty="0">
                <a:latin typeface="Bodoni MT Black" panose="02070A03080606020203" pitchFamily="18" charset="0"/>
              </a:rPr>
              <a:t> PRESENTED BY:</a:t>
            </a:r>
          </a:p>
          <a:p>
            <a:r>
              <a:rPr lang="en-US" sz="4800" dirty="0">
                <a:latin typeface="Bodoni MT Black" panose="02070A03080606020203" pitchFamily="18" charset="0"/>
              </a:rPr>
              <a:t> </a:t>
            </a:r>
          </a:p>
          <a:p>
            <a:endParaRPr lang="en-IN" sz="4800" dirty="0">
              <a:latin typeface="Bodoni MT Black" panose="02070A03080606020203" pitchFamily="18" charset="0"/>
            </a:endParaRPr>
          </a:p>
        </p:txBody>
      </p:sp>
      <p:sp>
        <p:nvSpPr>
          <p:cNvPr id="17" name="TextBox 16">
            <a:extLst>
              <a:ext uri="{FF2B5EF4-FFF2-40B4-BE49-F238E27FC236}">
                <a16:creationId xmlns:a16="http://schemas.microsoft.com/office/drawing/2014/main" id="{92366A20-79D7-B2C9-A0AB-2C41A4D7D78E}"/>
              </a:ext>
            </a:extLst>
          </p:cNvPr>
          <p:cNvSpPr txBox="1"/>
          <p:nvPr/>
        </p:nvSpPr>
        <p:spPr>
          <a:xfrm>
            <a:off x="5636871" y="2650602"/>
            <a:ext cx="914400" cy="914400"/>
          </a:xfrm>
          <a:prstGeom prst="rect">
            <a:avLst/>
          </a:prstGeom>
          <a:noFill/>
        </p:spPr>
        <p:txBody>
          <a:bodyPr wrap="square" rtlCol="0">
            <a:spAutoFit/>
          </a:bodyPr>
          <a:lstStyle/>
          <a:p>
            <a:endParaRPr lang="en-IN" dirty="0"/>
          </a:p>
        </p:txBody>
      </p:sp>
      <p:sp>
        <p:nvSpPr>
          <p:cNvPr id="18" name="TextBox 17">
            <a:extLst>
              <a:ext uri="{FF2B5EF4-FFF2-40B4-BE49-F238E27FC236}">
                <a16:creationId xmlns:a16="http://schemas.microsoft.com/office/drawing/2014/main" id="{1723446B-5BAF-6BC1-0C33-D463D270D015}"/>
              </a:ext>
            </a:extLst>
          </p:cNvPr>
          <p:cNvSpPr txBox="1"/>
          <p:nvPr/>
        </p:nvSpPr>
        <p:spPr>
          <a:xfrm>
            <a:off x="144683" y="1008565"/>
            <a:ext cx="11088545" cy="1015663"/>
          </a:xfrm>
          <a:prstGeom prst="rect">
            <a:avLst/>
          </a:prstGeom>
          <a:noFill/>
        </p:spPr>
        <p:txBody>
          <a:bodyPr wrap="square" rtlCol="0">
            <a:spAutoFit/>
          </a:bodyPr>
          <a:lstStyle/>
          <a:p>
            <a:pPr algn="ctr"/>
            <a:r>
              <a:rPr lang="en-US" sz="6000" dirty="0">
                <a:latin typeface="Bodoni MT Black" panose="02070A03080606020203" pitchFamily="18" charset="0"/>
              </a:rPr>
              <a:t>PROJECT</a:t>
            </a:r>
            <a:endParaRPr lang="en-IN" sz="6000" dirty="0">
              <a:latin typeface="Bodoni MT Black" panose="02070A03080606020203" pitchFamily="18" charset="0"/>
            </a:endParaRPr>
          </a:p>
        </p:txBody>
      </p:sp>
      <p:sp>
        <p:nvSpPr>
          <p:cNvPr id="19" name="TextBox 18">
            <a:extLst>
              <a:ext uri="{FF2B5EF4-FFF2-40B4-BE49-F238E27FC236}">
                <a16:creationId xmlns:a16="http://schemas.microsoft.com/office/drawing/2014/main" id="{58A22B7E-CFE6-71DC-D34D-0DE175A19BE4}"/>
              </a:ext>
            </a:extLst>
          </p:cNvPr>
          <p:cNvSpPr txBox="1"/>
          <p:nvPr/>
        </p:nvSpPr>
        <p:spPr>
          <a:xfrm>
            <a:off x="486136" y="4047591"/>
            <a:ext cx="10069975" cy="2350427"/>
          </a:xfrm>
          <a:prstGeom prst="rect">
            <a:avLst/>
          </a:prstGeom>
          <a:noFill/>
        </p:spPr>
        <p:txBody>
          <a:bodyPr wrap="square" rtlCol="0">
            <a:spAutoFit/>
          </a:bodyPr>
          <a:lstStyle/>
          <a:p>
            <a:endParaRPr lang="en-IN" dirty="0"/>
          </a:p>
        </p:txBody>
      </p:sp>
      <p:sp>
        <p:nvSpPr>
          <p:cNvPr id="21" name="TextBox 20">
            <a:extLst>
              <a:ext uri="{FF2B5EF4-FFF2-40B4-BE49-F238E27FC236}">
                <a16:creationId xmlns:a16="http://schemas.microsoft.com/office/drawing/2014/main" id="{A4CD5707-BC5C-7052-934E-4DFDB82F35DC}"/>
              </a:ext>
            </a:extLst>
          </p:cNvPr>
          <p:cNvSpPr txBox="1"/>
          <p:nvPr/>
        </p:nvSpPr>
        <p:spPr>
          <a:xfrm>
            <a:off x="341454" y="3921948"/>
            <a:ext cx="11505234" cy="1938992"/>
          </a:xfrm>
          <a:prstGeom prst="rect">
            <a:avLst/>
          </a:prstGeom>
          <a:noFill/>
        </p:spPr>
        <p:txBody>
          <a:bodyPr wrap="square" rtlCol="0">
            <a:spAutoFit/>
          </a:bodyPr>
          <a:lstStyle/>
          <a:p>
            <a:r>
              <a:rPr lang="en-US" sz="4000" dirty="0">
                <a:latin typeface="Bodoni MT Black" panose="02070A03080606020203" pitchFamily="18" charset="0"/>
              </a:rPr>
              <a:t>STUDENT NAME:M.SANTHOSH</a:t>
            </a:r>
          </a:p>
          <a:p>
            <a:r>
              <a:rPr lang="en-US" sz="4000" dirty="0">
                <a:latin typeface="Bodoni MT Black" panose="02070A03080606020203" pitchFamily="18" charset="0"/>
              </a:rPr>
              <a:t>COLLEGE NAME:AVS ENGG COLLEGE </a:t>
            </a:r>
          </a:p>
          <a:p>
            <a:r>
              <a:rPr lang="en-US" sz="4000" dirty="0">
                <a:latin typeface="Bodoni MT Black" panose="02070A03080606020203" pitchFamily="18" charset="0"/>
              </a:rPr>
              <a:t>DEPT: COMPUTER SCIENCE ENGG</a:t>
            </a:r>
          </a:p>
        </p:txBody>
      </p:sp>
    </p:spTree>
    <p:extLst>
      <p:ext uri="{BB962C8B-B14F-4D97-AF65-F5344CB8AC3E}">
        <p14:creationId xmlns:p14="http://schemas.microsoft.com/office/powerpoint/2010/main" val="406431733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lt">
                                    <p:tmAbs val="100"/>
                                  </p:iterate>
                                  <p:childTnLst>
                                    <p:set>
                                      <p:cBhvr>
                                        <p:cTn id="6" dur="1" fill="hold">
                                          <p:stCondLst>
                                            <p:cond delay="9"/>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iterate type="lt">
                                    <p:tmAbs val="100"/>
                                  </p:iterate>
                                  <p:childTnLst>
                                    <p:set>
                                      <p:cBhvr>
                                        <p:cTn id="8" dur="1" fill="hold">
                                          <p:stCondLst>
                                            <p:cond delay="9"/>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iterate type="lt">
                                    <p:tmAbs val="100"/>
                                  </p:iterate>
                                  <p:childTnLst>
                                    <p:set>
                                      <p:cBhvr>
                                        <p:cTn id="10" dur="1" fill="hold">
                                          <p:stCondLst>
                                            <p:cond delay="9"/>
                                          </p:stCondLst>
                                        </p:cTn>
                                        <p:tgtEl>
                                          <p:spTgt spid="16">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iterate type="lt">
                                    <p:tmAbs val="100"/>
                                  </p:iterate>
                                  <p:childTnLst>
                                    <p:set>
                                      <p:cBhvr>
                                        <p:cTn id="12" dur="1" fill="hold">
                                          <p:stCondLst>
                                            <p:cond delay="9"/>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iterate type="lt">
                                    <p:tmAbs val="100"/>
                                  </p:iterate>
                                  <p:childTnLst>
                                    <p:set>
                                      <p:cBhvr>
                                        <p:cTn id="14" dur="1" fill="hold">
                                          <p:stCondLst>
                                            <p:cond delay="9"/>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p:bldP spid="2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93890-03C9-11C9-3EEC-7F7F8982CBD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AD7D807-DD1D-666C-702A-04A6AB297810}"/>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4753" y="-100483"/>
            <a:ext cx="12276753" cy="6905673"/>
          </a:xfrm>
          <a:prstGeom prst="rect">
            <a:avLst/>
          </a:prstGeom>
        </p:spPr>
      </p:pic>
      <p:sp>
        <p:nvSpPr>
          <p:cNvPr id="2" name="TextBox 1">
            <a:extLst>
              <a:ext uri="{FF2B5EF4-FFF2-40B4-BE49-F238E27FC236}">
                <a16:creationId xmlns:a16="http://schemas.microsoft.com/office/drawing/2014/main" id="{B031CD57-73A6-8D9F-33CD-A5B7152D63BD}"/>
              </a:ext>
            </a:extLst>
          </p:cNvPr>
          <p:cNvSpPr txBox="1"/>
          <p:nvPr/>
        </p:nvSpPr>
        <p:spPr>
          <a:xfrm>
            <a:off x="-196775" y="-162046"/>
            <a:ext cx="5945529" cy="707886"/>
          </a:xfrm>
          <a:prstGeom prst="rect">
            <a:avLst/>
          </a:prstGeom>
          <a:noFill/>
        </p:spPr>
        <p:txBody>
          <a:bodyPr wrap="square" rtlCol="0">
            <a:spAutoFit/>
          </a:bodyPr>
          <a:lstStyle/>
          <a:p>
            <a:r>
              <a:rPr lang="en-US" sz="4000" dirty="0">
                <a:latin typeface="Bodoni MT Black" panose="02070A03080606020203" pitchFamily="18" charset="0"/>
              </a:rPr>
              <a:t>RESULTS</a:t>
            </a:r>
            <a:r>
              <a:rPr lang="en-US" dirty="0"/>
              <a:t>:</a:t>
            </a:r>
            <a:endParaRPr lang="en-IN" dirty="0"/>
          </a:p>
        </p:txBody>
      </p:sp>
      <p:pic>
        <p:nvPicPr>
          <p:cNvPr id="5" name="Picture 4">
            <a:extLst>
              <a:ext uri="{FF2B5EF4-FFF2-40B4-BE49-F238E27FC236}">
                <a16:creationId xmlns:a16="http://schemas.microsoft.com/office/drawing/2014/main" id="{D23F3B67-1F65-40AA-C289-E5363A54AA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24" y="451413"/>
            <a:ext cx="12275223" cy="6406587"/>
          </a:xfrm>
          <a:prstGeom prst="rect">
            <a:avLst/>
          </a:prstGeom>
        </p:spPr>
      </p:pic>
    </p:spTree>
    <p:extLst>
      <p:ext uri="{BB962C8B-B14F-4D97-AF65-F5344CB8AC3E}">
        <p14:creationId xmlns:p14="http://schemas.microsoft.com/office/powerpoint/2010/main" val="312149193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0A60F1-9D9E-C4E0-75DE-3F482C9B694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EFC3DD7-A83B-831A-D335-4DE0F79B91CE}"/>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4753" y="-100483"/>
            <a:ext cx="12276753" cy="6905673"/>
          </a:xfrm>
          <a:prstGeom prst="rect">
            <a:avLst/>
          </a:prstGeom>
        </p:spPr>
      </p:pic>
      <p:sp>
        <p:nvSpPr>
          <p:cNvPr id="2" name="TextBox 1">
            <a:extLst>
              <a:ext uri="{FF2B5EF4-FFF2-40B4-BE49-F238E27FC236}">
                <a16:creationId xmlns:a16="http://schemas.microsoft.com/office/drawing/2014/main" id="{BB5B82DB-BB4B-92DB-9010-8EC6D89929ED}"/>
              </a:ext>
            </a:extLst>
          </p:cNvPr>
          <p:cNvSpPr txBox="1"/>
          <p:nvPr/>
        </p:nvSpPr>
        <p:spPr>
          <a:xfrm>
            <a:off x="-196775" y="-162046"/>
            <a:ext cx="5945529" cy="707886"/>
          </a:xfrm>
          <a:prstGeom prst="rect">
            <a:avLst/>
          </a:prstGeom>
          <a:noFill/>
        </p:spPr>
        <p:txBody>
          <a:bodyPr wrap="square" rtlCol="0">
            <a:spAutoFit/>
          </a:bodyPr>
          <a:lstStyle/>
          <a:p>
            <a:r>
              <a:rPr lang="en-US" sz="4000" dirty="0">
                <a:latin typeface="Bodoni MT Black" panose="02070A03080606020203" pitchFamily="18" charset="0"/>
              </a:rPr>
              <a:t>RESULTS</a:t>
            </a:r>
            <a:r>
              <a:rPr lang="en-US" dirty="0"/>
              <a:t>:</a:t>
            </a:r>
            <a:endParaRPr lang="en-IN" dirty="0"/>
          </a:p>
        </p:txBody>
      </p:sp>
      <p:sp>
        <p:nvSpPr>
          <p:cNvPr id="4" name="TextBox 3">
            <a:extLst>
              <a:ext uri="{FF2B5EF4-FFF2-40B4-BE49-F238E27FC236}">
                <a16:creationId xmlns:a16="http://schemas.microsoft.com/office/drawing/2014/main" id="{408CD6F8-E205-1609-E605-C2D39A36FC41}"/>
              </a:ext>
            </a:extLst>
          </p:cNvPr>
          <p:cNvSpPr txBox="1"/>
          <p:nvPr/>
        </p:nvSpPr>
        <p:spPr>
          <a:xfrm>
            <a:off x="254640" y="283307"/>
            <a:ext cx="7141580" cy="707886"/>
          </a:xfrm>
          <a:prstGeom prst="rect">
            <a:avLst/>
          </a:prstGeom>
          <a:noFill/>
        </p:spPr>
        <p:txBody>
          <a:bodyPr wrap="square" rtlCol="0">
            <a:spAutoFit/>
          </a:bodyPr>
          <a:lstStyle/>
          <a:p>
            <a:r>
              <a:rPr lang="en-US" sz="4000" dirty="0">
                <a:latin typeface="Bodoni MT Black" panose="02070A03080606020203" pitchFamily="18" charset="0"/>
              </a:rPr>
              <a:t>DEPLOYMENT SPACE:</a:t>
            </a:r>
            <a:endParaRPr lang="en-IN" sz="4000" dirty="0">
              <a:latin typeface="Bodoni MT Black" panose="02070A03080606020203" pitchFamily="18" charset="0"/>
            </a:endParaRPr>
          </a:p>
        </p:txBody>
      </p:sp>
      <p:pic>
        <p:nvPicPr>
          <p:cNvPr id="6" name="Picture 5">
            <a:extLst>
              <a:ext uri="{FF2B5EF4-FFF2-40B4-BE49-F238E27FC236}">
                <a16:creationId xmlns:a16="http://schemas.microsoft.com/office/drawing/2014/main" id="{AB61FC36-E55B-A1B0-6200-20B9DA6C64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53" y="807254"/>
            <a:ext cx="12276753" cy="6059499"/>
          </a:xfrm>
          <a:prstGeom prst="rect">
            <a:avLst/>
          </a:prstGeom>
        </p:spPr>
      </p:pic>
    </p:spTree>
    <p:extLst>
      <p:ext uri="{BB962C8B-B14F-4D97-AF65-F5344CB8AC3E}">
        <p14:creationId xmlns:p14="http://schemas.microsoft.com/office/powerpoint/2010/main" val="125176461"/>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55A77C-D9D4-D3B2-90D0-1E872B5800FB}"/>
              </a:ext>
            </a:extLst>
          </p:cNvPr>
          <p:cNvPicPr>
            <a:picLocks noChangeAspect="1"/>
          </p:cNvPicPr>
          <p:nvPr/>
        </p:nvPicPr>
        <p:blipFill>
          <a:blip r:embed="rId2">
            <a:grayscl/>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2BE8693B-9975-B069-C061-A7BCDA3F375C}"/>
              </a:ext>
            </a:extLst>
          </p:cNvPr>
          <p:cNvSpPr txBox="1"/>
          <p:nvPr/>
        </p:nvSpPr>
        <p:spPr>
          <a:xfrm>
            <a:off x="46297" y="-138896"/>
            <a:ext cx="6748041" cy="1138773"/>
          </a:xfrm>
          <a:prstGeom prst="rect">
            <a:avLst/>
          </a:prstGeom>
          <a:noFill/>
        </p:spPr>
        <p:txBody>
          <a:bodyPr wrap="square" rtlCol="0">
            <a:spAutoFit/>
          </a:bodyPr>
          <a:lstStyle/>
          <a:p>
            <a:r>
              <a:rPr lang="en-US" sz="6800" u="sng" dirty="0">
                <a:latin typeface="Bodoni MT Black" panose="02070A03080606020203" pitchFamily="18" charset="0"/>
              </a:rPr>
              <a:t>CONCLUSION</a:t>
            </a:r>
            <a:r>
              <a:rPr lang="en-US" sz="6800" dirty="0">
                <a:latin typeface="Bodoni MT Black" panose="02070A03080606020203" pitchFamily="18" charset="0"/>
              </a:rPr>
              <a:t>:</a:t>
            </a:r>
            <a:endParaRPr lang="en-IN" sz="6800" dirty="0">
              <a:latin typeface="Bodoni MT Black" panose="02070A03080606020203" pitchFamily="18" charset="0"/>
            </a:endParaRPr>
          </a:p>
        </p:txBody>
      </p:sp>
      <p:sp>
        <p:nvSpPr>
          <p:cNvPr id="8" name="Rectangle 1">
            <a:extLst>
              <a:ext uri="{FF2B5EF4-FFF2-40B4-BE49-F238E27FC236}">
                <a16:creationId xmlns:a16="http://schemas.microsoft.com/office/drawing/2014/main" id="{0D28261B-F8C9-CD9F-FFEF-D6BB78C562E8}"/>
              </a:ext>
            </a:extLst>
          </p:cNvPr>
          <p:cNvSpPr>
            <a:spLocks noChangeArrowheads="1"/>
          </p:cNvSpPr>
          <p:nvPr/>
        </p:nvSpPr>
        <p:spPr bwMode="auto">
          <a:xfrm>
            <a:off x="347244" y="1301528"/>
            <a:ext cx="11134846" cy="4708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strike="noStrike" cap="none" normalizeH="0" baseline="0" dirty="0" err="1">
                <a:ln>
                  <a:noFill/>
                </a:ln>
                <a:solidFill>
                  <a:schemeClr val="tx1"/>
                </a:solidFill>
                <a:effectLst/>
                <a:latin typeface="Arial Rounded MT Bold" panose="020F0704030504030204" pitchFamily="34" charset="0"/>
              </a:rPr>
              <a:t>LearnMate</a:t>
            </a:r>
            <a:r>
              <a:rPr kumimoji="0" lang="en-US" altLang="en-US" sz="3000" b="1" i="0" strike="noStrike" cap="none" normalizeH="0" baseline="0" dirty="0">
                <a:ln>
                  <a:noFill/>
                </a:ln>
                <a:solidFill>
                  <a:schemeClr val="tx1"/>
                </a:solidFill>
                <a:effectLst/>
                <a:latin typeface="Arial Rounded MT Bold" panose="020F0704030504030204" pitchFamily="34" charset="0"/>
              </a:rPr>
              <a:t> bridges the gap</a:t>
            </a:r>
            <a:r>
              <a:rPr kumimoji="0" lang="en-US" altLang="en-US" sz="3000" b="0" i="0" strike="noStrike" cap="none" normalizeH="0" baseline="0" dirty="0">
                <a:ln>
                  <a:noFill/>
                </a:ln>
                <a:solidFill>
                  <a:schemeClr val="tx1"/>
                </a:solidFill>
                <a:effectLst/>
                <a:latin typeface="Arial Rounded MT Bold" panose="020F0704030504030204" pitchFamily="34" charset="0"/>
              </a:rPr>
              <a:t> between overwhelming course options and meaningful student guidance using Agentic AI.</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strike="noStrike" cap="none" normalizeH="0" baseline="0" dirty="0">
                <a:ln>
                  <a:noFill/>
                </a:ln>
                <a:solidFill>
                  <a:schemeClr val="tx1"/>
                </a:solidFill>
                <a:effectLst/>
                <a:latin typeface="Arial Rounded MT Bold" panose="020F0704030504030204" pitchFamily="34" charset="0"/>
              </a:rPr>
              <a:t>Powered by IBM Cloud Lite, </a:t>
            </a:r>
            <a:r>
              <a:rPr kumimoji="0" lang="en-US" altLang="en-US" sz="3000" b="1" i="0" strike="noStrike" cap="none" normalizeH="0" baseline="0" dirty="0" err="1">
                <a:ln>
                  <a:noFill/>
                </a:ln>
                <a:solidFill>
                  <a:schemeClr val="tx1"/>
                </a:solidFill>
                <a:effectLst/>
                <a:latin typeface="Arial Rounded MT Bold" panose="020F0704030504030204" pitchFamily="34" charset="0"/>
              </a:rPr>
              <a:t>Watsonx</a:t>
            </a:r>
            <a:r>
              <a:rPr kumimoji="0" lang="en-US" altLang="en-US" sz="3000" b="1" i="0" strike="noStrike" cap="none" normalizeH="0" baseline="0" dirty="0">
                <a:ln>
                  <a:noFill/>
                </a:ln>
                <a:solidFill>
                  <a:schemeClr val="tx1"/>
                </a:solidFill>
                <a:effectLst/>
                <a:latin typeface="Arial Rounded MT Bold" panose="020F0704030504030204" pitchFamily="34" charset="0"/>
              </a:rPr>
              <a:t>, and Granite LLMs</a:t>
            </a:r>
            <a:r>
              <a:rPr kumimoji="0" lang="en-US" altLang="en-US" sz="3000" b="0" i="0" strike="noStrike" cap="none" normalizeH="0" baseline="0" dirty="0">
                <a:ln>
                  <a:noFill/>
                </a:ln>
                <a:solidFill>
                  <a:schemeClr val="tx1"/>
                </a:solidFill>
                <a:effectLst/>
                <a:latin typeface="Arial Rounded MT Bold" panose="020F0704030504030204" pitchFamily="34" charset="0"/>
              </a:rPr>
              <a:t>, it delivers scalable, secure, and intelligent support for learners.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strike="noStrike" cap="none" normalizeH="0" baseline="0" dirty="0">
                <a:ln>
                  <a:noFill/>
                </a:ln>
                <a:solidFill>
                  <a:schemeClr val="tx1"/>
                </a:solidFill>
                <a:effectLst/>
                <a:latin typeface="Arial Rounded MT Bold" panose="020F0704030504030204" pitchFamily="34" charset="0"/>
              </a:rPr>
              <a:t>Designed for adaptability</a:t>
            </a:r>
            <a:r>
              <a:rPr kumimoji="0" lang="en-US" altLang="en-US" sz="3000" b="0" i="0" strike="noStrike" cap="none" normalizeH="0" baseline="0" dirty="0">
                <a:ln>
                  <a:noFill/>
                </a:ln>
                <a:solidFill>
                  <a:schemeClr val="tx1"/>
                </a:solidFill>
                <a:effectLst/>
                <a:latin typeface="Arial Rounded MT Bold" panose="020F0704030504030204" pitchFamily="34" charset="0"/>
              </a:rPr>
              <a:t>, the platform evolves with user progress and personal goals to ensure lasting relevance.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strike="noStrike" cap="none" normalizeH="0" baseline="0" dirty="0" err="1">
                <a:ln>
                  <a:noFill/>
                </a:ln>
                <a:solidFill>
                  <a:schemeClr val="tx1"/>
                </a:solidFill>
                <a:effectLst/>
                <a:latin typeface="Arial Rounded MT Bold" panose="020F0704030504030204" pitchFamily="34" charset="0"/>
              </a:rPr>
              <a:t>LearnMate</a:t>
            </a:r>
            <a:r>
              <a:rPr kumimoji="0" lang="en-US" altLang="en-US" sz="3000" b="1" i="0" strike="noStrike" cap="none" normalizeH="0" baseline="0" dirty="0">
                <a:ln>
                  <a:noFill/>
                </a:ln>
                <a:solidFill>
                  <a:schemeClr val="tx1"/>
                </a:solidFill>
                <a:effectLst/>
                <a:latin typeface="Arial Rounded MT Bold" panose="020F0704030504030204" pitchFamily="34" charset="0"/>
              </a:rPr>
              <a:t> isn’t just a tech solution—it’s a learning companion</a:t>
            </a:r>
            <a:r>
              <a:rPr kumimoji="0" lang="en-US" altLang="en-US" sz="3000" b="0" i="0" strike="noStrike" cap="none" normalizeH="0" baseline="0" dirty="0">
                <a:ln>
                  <a:noFill/>
                </a:ln>
                <a:solidFill>
                  <a:schemeClr val="tx1"/>
                </a:solidFill>
                <a:effectLst/>
                <a:latin typeface="Arial Rounded MT Bold" panose="020F0704030504030204" pitchFamily="34" charset="0"/>
              </a:rPr>
              <a:t>, reshaping how students discover, grow, and succeed.</a:t>
            </a:r>
          </a:p>
        </p:txBody>
      </p:sp>
      <p:sp>
        <p:nvSpPr>
          <p:cNvPr id="9" name="Rectangle 8">
            <a:extLst>
              <a:ext uri="{FF2B5EF4-FFF2-40B4-BE49-F238E27FC236}">
                <a16:creationId xmlns:a16="http://schemas.microsoft.com/office/drawing/2014/main" id="{01CAE088-4AC6-CB8E-9DD4-FB05C842A969}"/>
              </a:ext>
            </a:extLst>
          </p:cNvPr>
          <p:cNvSpPr/>
          <p:nvPr/>
        </p:nvSpPr>
        <p:spPr>
          <a:xfrm>
            <a:off x="0" y="0"/>
            <a:ext cx="12192000" cy="7268901"/>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22196050"/>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action="ppaction://hlinksldjump" tooltip="https://github.com/Msanthosh-hub/LearnMateAI.git"/>
            <a:extLst>
              <a:ext uri="{FF2B5EF4-FFF2-40B4-BE49-F238E27FC236}">
                <a16:creationId xmlns:a16="http://schemas.microsoft.com/office/drawing/2014/main" id="{A7DBD5C3-7194-4DBC-FAD6-1DA6B56F0F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78178"/>
            <a:ext cx="12192001" cy="7736178"/>
          </a:xfrm>
          <a:prstGeom prst="rect">
            <a:avLst/>
          </a:prstGeom>
        </p:spPr>
      </p:pic>
      <p:sp>
        <p:nvSpPr>
          <p:cNvPr id="5" name="TextBox 4">
            <a:hlinkClick r:id="rId4"/>
            <a:extLst>
              <a:ext uri="{FF2B5EF4-FFF2-40B4-BE49-F238E27FC236}">
                <a16:creationId xmlns:a16="http://schemas.microsoft.com/office/drawing/2014/main" id="{E093A873-CA0B-763A-E3A7-ABBEC2DCE62D}"/>
              </a:ext>
            </a:extLst>
          </p:cNvPr>
          <p:cNvSpPr txBox="1"/>
          <p:nvPr/>
        </p:nvSpPr>
        <p:spPr>
          <a:xfrm>
            <a:off x="115746" y="0"/>
            <a:ext cx="7743464" cy="1169551"/>
          </a:xfrm>
          <a:prstGeom prst="rect">
            <a:avLst/>
          </a:prstGeom>
          <a:noFill/>
        </p:spPr>
        <p:txBody>
          <a:bodyPr wrap="square" rtlCol="0">
            <a:spAutoFit/>
          </a:bodyPr>
          <a:lstStyle/>
          <a:p>
            <a:r>
              <a:rPr lang="en-US" sz="7000" dirty="0">
                <a:latin typeface="Bodoni MT Black" panose="02070A03080606020203" pitchFamily="18" charset="0"/>
              </a:rPr>
              <a:t>GITHUB LINK:</a:t>
            </a:r>
            <a:endParaRPr lang="en-IN" sz="7000" dirty="0">
              <a:latin typeface="Bodoni MT Black" panose="02070A03080606020203" pitchFamily="18" charset="0"/>
            </a:endParaRPr>
          </a:p>
        </p:txBody>
      </p:sp>
      <p:sp>
        <p:nvSpPr>
          <p:cNvPr id="8" name="TextBox 7">
            <a:extLst>
              <a:ext uri="{FF2B5EF4-FFF2-40B4-BE49-F238E27FC236}">
                <a16:creationId xmlns:a16="http://schemas.microsoft.com/office/drawing/2014/main" id="{85932C66-B451-A6A6-9E98-C70FFFA4C303}"/>
              </a:ext>
            </a:extLst>
          </p:cNvPr>
          <p:cNvSpPr txBox="1"/>
          <p:nvPr/>
        </p:nvSpPr>
        <p:spPr>
          <a:xfrm>
            <a:off x="1481559" y="2199190"/>
            <a:ext cx="8359127" cy="1246495"/>
          </a:xfrm>
          <a:prstGeom prst="rect">
            <a:avLst/>
          </a:prstGeom>
          <a:noFill/>
        </p:spPr>
        <p:txBody>
          <a:bodyPr wrap="square" rtlCol="0">
            <a:spAutoFit/>
          </a:bodyPr>
          <a:lstStyle/>
          <a:p>
            <a:r>
              <a:rPr lang="en-IN" sz="2500" b="1" dirty="0"/>
              <a:t>https://github.com/Msanthosh-hub/LearnMate-AI.git</a:t>
            </a:r>
            <a:r>
              <a:rPr lang="en-IN" sz="2500" b="1" dirty="0">
                <a:hlinkClick r:id="rId5" action="ppaction://hlinkfile"/>
              </a:rPr>
              <a:t>C:\Users\m.santhosh\Documents\WATSONX.AI\IBM watsonx.html</a:t>
            </a:r>
            <a:endParaRPr lang="en-IN" sz="2500" b="1" dirty="0"/>
          </a:p>
        </p:txBody>
      </p:sp>
    </p:spTree>
    <p:extLst>
      <p:ext uri="{BB962C8B-B14F-4D97-AF65-F5344CB8AC3E}">
        <p14:creationId xmlns:p14="http://schemas.microsoft.com/office/powerpoint/2010/main" val="2238217755"/>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tx1">
                <a:alpha val="95000"/>
              </a:schemeClr>
            </a:gs>
            <a:gs pos="75000">
              <a:schemeClr val="tx1">
                <a:alpha val="0"/>
                <a:lumMod val="0"/>
                <a:lumOff val="100000"/>
              </a:schemeClr>
            </a:gs>
          </a:gsLst>
          <a:lin ang="120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1B191C-D233-4E43-1F87-7D89015C4BA6}"/>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62045" y="-126425"/>
            <a:ext cx="12060819" cy="7910760"/>
          </a:xfrm>
          <a:prstGeom prst="rect">
            <a:avLst/>
          </a:prstGeom>
        </p:spPr>
      </p:pic>
      <p:sp>
        <p:nvSpPr>
          <p:cNvPr id="4" name="TextBox 3">
            <a:extLst>
              <a:ext uri="{FF2B5EF4-FFF2-40B4-BE49-F238E27FC236}">
                <a16:creationId xmlns:a16="http://schemas.microsoft.com/office/drawing/2014/main" id="{8EA0FFE4-DBA7-21BE-BF00-1A50428990FB}"/>
              </a:ext>
            </a:extLst>
          </p:cNvPr>
          <p:cNvSpPr txBox="1"/>
          <p:nvPr/>
        </p:nvSpPr>
        <p:spPr>
          <a:xfrm>
            <a:off x="185057" y="-126425"/>
            <a:ext cx="8847056" cy="1138773"/>
          </a:xfrm>
          <a:prstGeom prst="rect">
            <a:avLst/>
          </a:prstGeom>
          <a:noFill/>
        </p:spPr>
        <p:txBody>
          <a:bodyPr wrap="square" rtlCol="0">
            <a:spAutoFit/>
          </a:bodyPr>
          <a:lstStyle/>
          <a:p>
            <a:r>
              <a:rPr lang="en-US" sz="6800" dirty="0">
                <a:latin typeface="Bodoni MT Black" panose="02070A03080606020203" pitchFamily="18" charset="0"/>
              </a:rPr>
              <a:t>FUTURE SCOPE:</a:t>
            </a:r>
            <a:endParaRPr lang="en-IN" sz="6800" dirty="0">
              <a:latin typeface="Bodoni MT Black" panose="02070A03080606020203" pitchFamily="18" charset="0"/>
            </a:endParaRPr>
          </a:p>
        </p:txBody>
      </p:sp>
      <p:sp>
        <p:nvSpPr>
          <p:cNvPr id="6" name="Rectangle 1">
            <a:extLst>
              <a:ext uri="{FF2B5EF4-FFF2-40B4-BE49-F238E27FC236}">
                <a16:creationId xmlns:a16="http://schemas.microsoft.com/office/drawing/2014/main" id="{C94642AB-24AD-42C1-4ABF-3C32CD16A4E3}"/>
              </a:ext>
            </a:extLst>
          </p:cNvPr>
          <p:cNvSpPr>
            <a:spLocks noChangeArrowheads="1"/>
          </p:cNvSpPr>
          <p:nvPr/>
        </p:nvSpPr>
        <p:spPr bwMode="auto">
          <a:xfrm>
            <a:off x="594167" y="797320"/>
            <a:ext cx="9536550"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u="sng" strike="noStrike" cap="none" normalizeH="0" baseline="0" dirty="0">
                <a:ln>
                  <a:noFill/>
                </a:ln>
                <a:solidFill>
                  <a:schemeClr val="tx1"/>
                </a:solidFill>
                <a:effectLst/>
                <a:latin typeface="Arial Rounded MT Bold" panose="020F0704030504030204" pitchFamily="34" charset="0"/>
              </a:rPr>
              <a:t>Scalability across disciplines</a:t>
            </a:r>
            <a:r>
              <a:rPr kumimoji="0" lang="en-US" altLang="en-US" sz="3000" i="0" u="none" strike="noStrike" cap="none" normalizeH="0" baseline="0" dirty="0">
                <a:ln>
                  <a:noFill/>
                </a:ln>
                <a:solidFill>
                  <a:schemeClr val="tx1"/>
                </a:solidFill>
                <a:effectLst/>
                <a:latin typeface="Arial Rounded MT Bold" panose="020F0704030504030204" pitchFamily="34" charset="0"/>
              </a:rPr>
              <a:t>: </a:t>
            </a:r>
            <a:r>
              <a:rPr kumimoji="0" lang="en-US" altLang="en-US" sz="3000" i="0" u="none" strike="noStrike" cap="none" normalizeH="0" baseline="0" dirty="0" err="1">
                <a:ln>
                  <a:noFill/>
                </a:ln>
                <a:solidFill>
                  <a:schemeClr val="tx1"/>
                </a:solidFill>
                <a:effectLst/>
                <a:latin typeface="Arial Rounded MT Bold" panose="020F0704030504030204" pitchFamily="34" charset="0"/>
              </a:rPr>
              <a:t>LearnMate</a:t>
            </a:r>
            <a:r>
              <a:rPr kumimoji="0" lang="en-US" altLang="en-US" sz="3000" i="0" u="none" strike="noStrike" cap="none" normalizeH="0" baseline="0" dirty="0">
                <a:ln>
                  <a:noFill/>
                </a:ln>
                <a:solidFill>
                  <a:schemeClr val="tx1"/>
                </a:solidFill>
                <a:effectLst/>
                <a:latin typeface="Arial Rounded MT Bold" panose="020F0704030504030204" pitchFamily="34" charset="0"/>
              </a:rPr>
              <a:t> can be expanded to guide students in various fields, from engineering to humanities.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u="sng" strike="noStrike" cap="none" normalizeH="0" baseline="0" dirty="0">
                <a:ln>
                  <a:noFill/>
                </a:ln>
                <a:solidFill>
                  <a:schemeClr val="tx1"/>
                </a:solidFill>
                <a:effectLst/>
                <a:latin typeface="Arial Rounded MT Bold" panose="020F0704030504030204" pitchFamily="34" charset="0"/>
              </a:rPr>
              <a:t>Multilingual and inclusive access</a:t>
            </a:r>
            <a:r>
              <a:rPr kumimoji="0" lang="en-US" altLang="en-US" sz="3000" i="0" u="none" strike="noStrike" cap="none" normalizeH="0" baseline="0" dirty="0">
                <a:ln>
                  <a:noFill/>
                </a:ln>
                <a:solidFill>
                  <a:schemeClr val="tx1"/>
                </a:solidFill>
                <a:effectLst/>
                <a:latin typeface="Arial Rounded MT Bold" panose="020F0704030504030204" pitchFamily="34" charset="0"/>
              </a:rPr>
              <a:t>: Integrating language support can make guidance available to learners in diverse regions.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u="sng" strike="noStrike" cap="none" normalizeH="0" baseline="0" dirty="0">
                <a:ln>
                  <a:noFill/>
                </a:ln>
                <a:solidFill>
                  <a:schemeClr val="tx1"/>
                </a:solidFill>
                <a:effectLst/>
                <a:latin typeface="Arial Rounded MT Bold" panose="020F0704030504030204" pitchFamily="34" charset="0"/>
              </a:rPr>
              <a:t>AI-powered personalization</a:t>
            </a:r>
            <a:r>
              <a:rPr kumimoji="0" lang="en-US" altLang="en-US" sz="3000" i="0" u="none" strike="noStrike" cap="none" normalizeH="0" baseline="0" dirty="0">
                <a:ln>
                  <a:noFill/>
                </a:ln>
                <a:solidFill>
                  <a:schemeClr val="tx1"/>
                </a:solidFill>
                <a:effectLst/>
                <a:latin typeface="Arial Rounded MT Bold" panose="020F0704030504030204" pitchFamily="34" charset="0"/>
              </a:rPr>
              <a:t>: Future updates could offer real-time adaptive feedback tailored to each student’s learning journey.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u="sng" strike="noStrike" cap="none" normalizeH="0" baseline="0" dirty="0">
                <a:ln>
                  <a:noFill/>
                </a:ln>
                <a:solidFill>
                  <a:schemeClr val="tx1"/>
                </a:solidFill>
                <a:effectLst/>
                <a:latin typeface="Arial Rounded MT Bold" panose="020F0704030504030204" pitchFamily="34" charset="0"/>
              </a:rPr>
              <a:t>Career-integrated pathways</a:t>
            </a:r>
            <a:r>
              <a:rPr kumimoji="0" lang="en-US" altLang="en-US" sz="3000" i="0" u="none" strike="noStrike" cap="none" normalizeH="0" baseline="0" dirty="0">
                <a:ln>
                  <a:noFill/>
                </a:ln>
                <a:solidFill>
                  <a:schemeClr val="tx1"/>
                </a:solidFill>
                <a:effectLst/>
                <a:latin typeface="Arial Rounded MT Bold" panose="020F0704030504030204" pitchFamily="34" charset="0"/>
              </a:rPr>
              <a:t>: The platform can evolve to map skills to jobs, internships, and certifications, boosting long-term relevance.</a:t>
            </a:r>
          </a:p>
        </p:txBody>
      </p:sp>
      <p:sp>
        <p:nvSpPr>
          <p:cNvPr id="7" name="Rectangle 6">
            <a:extLst>
              <a:ext uri="{FF2B5EF4-FFF2-40B4-BE49-F238E27FC236}">
                <a16:creationId xmlns:a16="http://schemas.microsoft.com/office/drawing/2014/main" id="{4947465E-417D-0AC2-6964-059DCCBA3DEA}"/>
              </a:ext>
            </a:extLst>
          </p:cNvPr>
          <p:cNvSpPr/>
          <p:nvPr/>
        </p:nvSpPr>
        <p:spPr>
          <a:xfrm>
            <a:off x="-162046" y="-272142"/>
            <a:ext cx="12060819" cy="8663788"/>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69462658"/>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2D9CA8-5FB3-5F4D-72B9-FF262F3B4933}"/>
              </a:ext>
            </a:extLst>
          </p:cNvPr>
          <p:cNvPicPr>
            <a:picLocks noChangeAspect="1"/>
          </p:cNvPicPr>
          <p:nvPr/>
        </p:nvPicPr>
        <p:blipFill>
          <a:blip r:embed="rId2">
            <a:grayscl/>
            <a:extLst>
              <a:ext uri="{28A0092B-C50C-407E-A947-70E740481C1C}">
                <a14:useLocalDpi xmlns:a14="http://schemas.microsoft.com/office/drawing/2010/main" val="0"/>
              </a:ext>
            </a:extLst>
          </a:blip>
          <a:stretch>
            <a:fillRect/>
          </a:stretch>
        </p:blipFill>
        <p:spPr>
          <a:xfrm>
            <a:off x="-34731" y="190500"/>
            <a:ext cx="12192000" cy="6858000"/>
          </a:xfrm>
          <a:prstGeom prst="rect">
            <a:avLst/>
          </a:prstGeom>
        </p:spPr>
      </p:pic>
      <p:sp>
        <p:nvSpPr>
          <p:cNvPr id="4" name="TextBox 3">
            <a:extLst>
              <a:ext uri="{FF2B5EF4-FFF2-40B4-BE49-F238E27FC236}">
                <a16:creationId xmlns:a16="http://schemas.microsoft.com/office/drawing/2014/main" id="{D1259340-71A1-C79D-AA2C-358A3F12B898}"/>
              </a:ext>
            </a:extLst>
          </p:cNvPr>
          <p:cNvSpPr txBox="1"/>
          <p:nvPr/>
        </p:nvSpPr>
        <p:spPr>
          <a:xfrm>
            <a:off x="34731" y="-1"/>
            <a:ext cx="10382483" cy="1938992"/>
          </a:xfrm>
          <a:prstGeom prst="rect">
            <a:avLst/>
          </a:prstGeom>
          <a:noFill/>
        </p:spPr>
        <p:txBody>
          <a:bodyPr wrap="square" rtlCol="0">
            <a:spAutoFit/>
          </a:bodyPr>
          <a:lstStyle/>
          <a:p>
            <a:r>
              <a:rPr lang="en-US" sz="6000" dirty="0">
                <a:latin typeface="Bodoni MT Black" panose="02070A03080606020203" pitchFamily="18" charset="0"/>
              </a:rPr>
              <a:t>IBM CERTIFICATION</a:t>
            </a:r>
            <a:r>
              <a:rPr lang="en-US" sz="5600" dirty="0">
                <a:latin typeface="Bodoni MT Black" panose="02070A03080606020203" pitchFamily="18" charset="0"/>
              </a:rPr>
              <a:t>:</a:t>
            </a:r>
            <a:endParaRPr lang="en-US" sz="6000" dirty="0">
              <a:latin typeface="Bodoni MT Black" panose="02070A03080606020203" pitchFamily="18" charset="0"/>
            </a:endParaRPr>
          </a:p>
          <a:p>
            <a:endParaRPr lang="en-IN" sz="6000" dirty="0">
              <a:latin typeface="Bodoni MT Black" panose="02070A03080606020203" pitchFamily="18" charset="0"/>
            </a:endParaRPr>
          </a:p>
        </p:txBody>
      </p:sp>
      <p:pic>
        <p:nvPicPr>
          <p:cNvPr id="10" name="Picture 9">
            <a:extLst>
              <a:ext uri="{FF2B5EF4-FFF2-40B4-BE49-F238E27FC236}">
                <a16:creationId xmlns:a16="http://schemas.microsoft.com/office/drawing/2014/main" id="{95E03D08-6124-5F88-B69F-465294C2D6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482" y="821802"/>
            <a:ext cx="11053822" cy="6036197"/>
          </a:xfrm>
          <a:prstGeom prst="rect">
            <a:avLst/>
          </a:prstGeom>
        </p:spPr>
      </p:pic>
    </p:spTree>
    <p:extLst>
      <p:ext uri="{BB962C8B-B14F-4D97-AF65-F5344CB8AC3E}">
        <p14:creationId xmlns:p14="http://schemas.microsoft.com/office/powerpoint/2010/main" val="646228520"/>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CCF3F3-4416-0D5A-BA65-AE4E7EF9D169}"/>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51604"/>
            <a:ext cx="12425828" cy="6939023"/>
          </a:xfrm>
          <a:prstGeom prst="rect">
            <a:avLst/>
          </a:prstGeom>
        </p:spPr>
      </p:pic>
      <p:pic>
        <p:nvPicPr>
          <p:cNvPr id="5" name="Picture 4">
            <a:extLst>
              <a:ext uri="{FF2B5EF4-FFF2-40B4-BE49-F238E27FC236}">
                <a16:creationId xmlns:a16="http://schemas.microsoft.com/office/drawing/2014/main" id="{4F400CCA-7EB5-FB2F-942B-AA39C7DECF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67018" y="103209"/>
            <a:ext cx="5960962" cy="6835814"/>
          </a:xfrm>
          <a:prstGeom prst="rect">
            <a:avLst/>
          </a:prstGeom>
        </p:spPr>
      </p:pic>
      <p:pic>
        <p:nvPicPr>
          <p:cNvPr id="11" name="Picture 10">
            <a:extLst>
              <a:ext uri="{FF2B5EF4-FFF2-40B4-BE49-F238E27FC236}">
                <a16:creationId xmlns:a16="http://schemas.microsoft.com/office/drawing/2014/main" id="{E59F6205-CB74-225B-2CF2-3B2D1F3EAC62}"/>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0" y="-22240"/>
            <a:ext cx="6667018" cy="6939023"/>
          </a:xfrm>
          <a:prstGeom prst="rect">
            <a:avLst/>
          </a:prstGeom>
        </p:spPr>
      </p:pic>
      <p:sp>
        <p:nvSpPr>
          <p:cNvPr id="12" name="TextBox 11">
            <a:extLst>
              <a:ext uri="{FF2B5EF4-FFF2-40B4-BE49-F238E27FC236}">
                <a16:creationId xmlns:a16="http://schemas.microsoft.com/office/drawing/2014/main" id="{6F120E64-9533-7438-D8B1-C3E714F76555}"/>
              </a:ext>
            </a:extLst>
          </p:cNvPr>
          <p:cNvSpPr txBox="1"/>
          <p:nvPr/>
        </p:nvSpPr>
        <p:spPr>
          <a:xfrm>
            <a:off x="381964" y="1415698"/>
            <a:ext cx="5666213" cy="3170099"/>
          </a:xfrm>
          <a:prstGeom prst="rect">
            <a:avLst/>
          </a:prstGeom>
          <a:noFill/>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0000" dirty="0">
                <a:latin typeface="Bodoni MT Black" panose="02070A03080606020203" pitchFamily="18" charset="0"/>
              </a:rPr>
              <a:t>THANK         YOU</a:t>
            </a:r>
            <a:endParaRPr lang="en-IN" sz="10000" dirty="0">
              <a:latin typeface="Bodoni MT Black" panose="02070A03080606020203" pitchFamily="18" charset="0"/>
            </a:endParaRPr>
          </a:p>
        </p:txBody>
      </p:sp>
    </p:spTree>
    <p:extLst>
      <p:ext uri="{BB962C8B-B14F-4D97-AF65-F5344CB8AC3E}">
        <p14:creationId xmlns:p14="http://schemas.microsoft.com/office/powerpoint/2010/main" val="3086728744"/>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lt">
                                    <p:tmAbs val="200"/>
                                  </p:iterate>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E9FE1A9A-7160-8C3C-48EB-28F5A41B4539}"/>
              </a:ext>
            </a:extLst>
          </p:cNvPr>
          <p:cNvSpPr txBox="1"/>
          <p:nvPr/>
        </p:nvSpPr>
        <p:spPr>
          <a:xfrm>
            <a:off x="358815" y="1226917"/>
            <a:ext cx="8762034" cy="323165"/>
          </a:xfrm>
          <a:prstGeom prst="rect">
            <a:avLst/>
          </a:prstGeom>
          <a:noFill/>
        </p:spPr>
        <p:txBody>
          <a:bodyPr wrap="square" rtlCol="0">
            <a:spAutoFit/>
          </a:bodyPr>
          <a:lstStyle/>
          <a:p>
            <a:endParaRPr lang="en-IN" sz="1500" dirty="0">
              <a:latin typeface="Elephant" panose="02020904090505020303" pitchFamily="18" charset="0"/>
            </a:endParaRPr>
          </a:p>
        </p:txBody>
      </p:sp>
      <p:pic>
        <p:nvPicPr>
          <p:cNvPr id="22" name="Picture 21">
            <a:extLst>
              <a:ext uri="{FF2B5EF4-FFF2-40B4-BE49-F238E27FC236}">
                <a16:creationId xmlns:a16="http://schemas.microsoft.com/office/drawing/2014/main" id="{80F672C7-406E-222E-CD1F-08189B593B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76637"/>
            <a:ext cx="12192000" cy="7411274"/>
          </a:xfrm>
          <a:prstGeom prst="rect">
            <a:avLst/>
          </a:prstGeom>
        </p:spPr>
      </p:pic>
      <p:sp>
        <p:nvSpPr>
          <p:cNvPr id="23" name="TextBox 22">
            <a:extLst>
              <a:ext uri="{FF2B5EF4-FFF2-40B4-BE49-F238E27FC236}">
                <a16:creationId xmlns:a16="http://schemas.microsoft.com/office/drawing/2014/main" id="{5B1B144E-E0AC-CE6E-EAE0-FD34B3DC87E6}"/>
              </a:ext>
            </a:extLst>
          </p:cNvPr>
          <p:cNvSpPr txBox="1"/>
          <p:nvPr/>
        </p:nvSpPr>
        <p:spPr>
          <a:xfrm>
            <a:off x="46298" y="-127323"/>
            <a:ext cx="4062714" cy="861774"/>
          </a:xfrm>
          <a:prstGeom prst="rect">
            <a:avLst/>
          </a:prstGeom>
          <a:noFill/>
        </p:spPr>
        <p:txBody>
          <a:bodyPr wrap="square" rtlCol="0">
            <a:spAutoFit/>
          </a:bodyPr>
          <a:lstStyle/>
          <a:p>
            <a:r>
              <a:rPr lang="en-US" sz="5000" dirty="0">
                <a:latin typeface="Bodoni MT Black" panose="02070A03080606020203" pitchFamily="18" charset="0"/>
              </a:rPr>
              <a:t>OUTLINE:</a:t>
            </a:r>
            <a:endParaRPr lang="en-IN" sz="5000" dirty="0">
              <a:latin typeface="Bodoni MT Black" panose="02070A03080606020203" pitchFamily="18" charset="0"/>
            </a:endParaRPr>
          </a:p>
        </p:txBody>
      </p:sp>
      <p:sp>
        <p:nvSpPr>
          <p:cNvPr id="24" name="TextBox 23">
            <a:extLst>
              <a:ext uri="{FF2B5EF4-FFF2-40B4-BE49-F238E27FC236}">
                <a16:creationId xmlns:a16="http://schemas.microsoft.com/office/drawing/2014/main" id="{11DE74C4-A1FC-D900-F2E0-870AB5C344E6}"/>
              </a:ext>
            </a:extLst>
          </p:cNvPr>
          <p:cNvSpPr txBox="1"/>
          <p:nvPr/>
        </p:nvSpPr>
        <p:spPr>
          <a:xfrm>
            <a:off x="335665" y="1226917"/>
            <a:ext cx="9965803" cy="5632311"/>
          </a:xfrm>
          <a:prstGeom prst="rect">
            <a:avLst/>
          </a:prstGeom>
          <a:noFill/>
        </p:spPr>
        <p:txBody>
          <a:bodyPr wrap="square" rtlCol="0">
            <a:spAutoFit/>
          </a:bodyPr>
          <a:lstStyle/>
          <a:p>
            <a:r>
              <a:rPr lang="en-IN" sz="4000" dirty="0">
                <a:latin typeface="Elephant" panose="02020904090505020303" pitchFamily="18" charset="0"/>
              </a:rPr>
              <a:t>1.ProblemStatement</a:t>
            </a:r>
          </a:p>
          <a:p>
            <a:r>
              <a:rPr lang="en-IN" sz="4000" dirty="0">
                <a:latin typeface="Elephant" panose="02020904090505020303" pitchFamily="18" charset="0"/>
              </a:rPr>
              <a:t>2.​</a:t>
            </a:r>
            <a:r>
              <a:rPr lang="en-IN" sz="4000" dirty="0" err="1">
                <a:latin typeface="Elephant" panose="02020904090505020303" pitchFamily="18" charset="0"/>
              </a:rPr>
              <a:t>Technologyused</a:t>
            </a:r>
            <a:endParaRPr lang="en-IN" sz="4000" dirty="0">
              <a:latin typeface="Elephant" panose="02020904090505020303" pitchFamily="18" charset="0"/>
            </a:endParaRPr>
          </a:p>
          <a:p>
            <a:r>
              <a:rPr lang="en-IN" sz="4000" dirty="0">
                <a:latin typeface="Elephant" panose="02020904090505020303" pitchFamily="18" charset="0"/>
              </a:rPr>
              <a:t>3.Wowfactor</a:t>
            </a:r>
          </a:p>
          <a:p>
            <a:r>
              <a:rPr lang="en-IN" sz="4000" dirty="0">
                <a:latin typeface="Elephant" panose="02020904090505020303" pitchFamily="18" charset="0"/>
              </a:rPr>
              <a:t>​4.Endusers</a:t>
            </a:r>
          </a:p>
          <a:p>
            <a:r>
              <a:rPr lang="en-IN" sz="4000" dirty="0">
                <a:latin typeface="Elephant" panose="02020904090505020303" pitchFamily="18" charset="0"/>
              </a:rPr>
              <a:t>​5.Result</a:t>
            </a:r>
          </a:p>
          <a:p>
            <a:r>
              <a:rPr lang="en-IN" sz="4000" dirty="0">
                <a:latin typeface="Elephant" panose="02020904090505020303" pitchFamily="18" charset="0"/>
              </a:rPr>
              <a:t>​6.Conclusion</a:t>
            </a:r>
          </a:p>
          <a:p>
            <a:r>
              <a:rPr lang="en-IN" sz="4000" dirty="0">
                <a:latin typeface="Elephant" panose="02020904090505020303" pitchFamily="18" charset="0"/>
              </a:rPr>
              <a:t>​7.Git-hubLink</a:t>
            </a:r>
          </a:p>
          <a:p>
            <a:r>
              <a:rPr lang="en-IN" sz="4000" dirty="0">
                <a:latin typeface="Elephant" panose="02020904090505020303" pitchFamily="18" charset="0"/>
              </a:rPr>
              <a:t>​8.Futurescope</a:t>
            </a:r>
          </a:p>
          <a:p>
            <a:r>
              <a:rPr lang="en-IN" sz="4000" dirty="0">
                <a:latin typeface="Elephant" panose="02020904090505020303" pitchFamily="18" charset="0"/>
              </a:rPr>
              <a:t>​9.IBMCertiﬁcations</a:t>
            </a:r>
          </a:p>
        </p:txBody>
      </p:sp>
      <p:sp>
        <p:nvSpPr>
          <p:cNvPr id="26" name="Rectangle 25">
            <a:extLst>
              <a:ext uri="{FF2B5EF4-FFF2-40B4-BE49-F238E27FC236}">
                <a16:creationId xmlns:a16="http://schemas.microsoft.com/office/drawing/2014/main" id="{5F3D7986-9AD6-3970-FE8E-071E1D9F23CB}"/>
              </a:ext>
            </a:extLst>
          </p:cNvPr>
          <p:cNvSpPr/>
          <p:nvPr/>
        </p:nvSpPr>
        <p:spPr>
          <a:xfrm>
            <a:off x="0" y="-399096"/>
            <a:ext cx="12122553" cy="7325619"/>
          </a:xfrm>
          <a:prstGeom prst="rect">
            <a:avLst/>
          </a:prstGeom>
          <a:gradFill>
            <a:gsLst>
              <a:gs pos="0">
                <a:schemeClr val="tx1">
                  <a:alpha val="95000"/>
                </a:schemeClr>
              </a:gs>
              <a:gs pos="75000">
                <a:schemeClr val="tx1">
                  <a:alpha val="0"/>
                  <a:lumMod val="0"/>
                  <a:lumOff val="100000"/>
                </a:schemeClr>
              </a:gs>
            </a:gsLst>
            <a:lin ang="1200000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78473859"/>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3217B7-6AA2-BA66-497F-78729FDF7C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72" y="-54980"/>
            <a:ext cx="12472055" cy="7013041"/>
          </a:xfrm>
          <a:prstGeom prst="rect">
            <a:avLst/>
          </a:prstGeom>
        </p:spPr>
      </p:pic>
      <p:sp>
        <p:nvSpPr>
          <p:cNvPr id="8" name="TextBox 7">
            <a:extLst>
              <a:ext uri="{FF2B5EF4-FFF2-40B4-BE49-F238E27FC236}">
                <a16:creationId xmlns:a16="http://schemas.microsoft.com/office/drawing/2014/main" id="{D6B81A47-08C2-B5E7-663A-1C0B2FC5E1E2}"/>
              </a:ext>
            </a:extLst>
          </p:cNvPr>
          <p:cNvSpPr txBox="1"/>
          <p:nvPr/>
        </p:nvSpPr>
        <p:spPr>
          <a:xfrm>
            <a:off x="-1" y="-104178"/>
            <a:ext cx="10012102" cy="861774"/>
          </a:xfrm>
          <a:prstGeom prst="rect">
            <a:avLst/>
          </a:prstGeom>
          <a:noFill/>
        </p:spPr>
        <p:txBody>
          <a:bodyPr wrap="square" rtlCol="0">
            <a:spAutoFit/>
          </a:bodyPr>
          <a:lstStyle/>
          <a:p>
            <a:r>
              <a:rPr lang="en-US" sz="5000" dirty="0">
                <a:latin typeface="Bodoni MT Black" panose="02070A03080606020203" pitchFamily="18" charset="0"/>
              </a:rPr>
              <a:t>PROBLEM</a:t>
            </a:r>
            <a:r>
              <a:rPr lang="en-US" sz="4000" dirty="0">
                <a:latin typeface="Bodoni MT Black" panose="02070A03080606020203" pitchFamily="18" charset="0"/>
              </a:rPr>
              <a:t> </a:t>
            </a:r>
            <a:r>
              <a:rPr lang="en-US" sz="5000" dirty="0">
                <a:latin typeface="Bodoni MT Black" panose="02070A03080606020203" pitchFamily="18" charset="0"/>
              </a:rPr>
              <a:t>STATEMENT</a:t>
            </a:r>
            <a:r>
              <a:rPr lang="en-US" sz="4000" dirty="0">
                <a:latin typeface="Bodoni MT Black" panose="02070A03080606020203" pitchFamily="18" charset="0"/>
              </a:rPr>
              <a:t>:</a:t>
            </a:r>
            <a:endParaRPr lang="en-IN" sz="4000" dirty="0">
              <a:latin typeface="Bodoni MT Black" panose="02070A03080606020203" pitchFamily="18" charset="0"/>
            </a:endParaRPr>
          </a:p>
        </p:txBody>
      </p:sp>
      <p:sp>
        <p:nvSpPr>
          <p:cNvPr id="20" name="Rectangle 4">
            <a:extLst>
              <a:ext uri="{FF2B5EF4-FFF2-40B4-BE49-F238E27FC236}">
                <a16:creationId xmlns:a16="http://schemas.microsoft.com/office/drawing/2014/main" id="{E38B6551-A39E-D3C1-36C1-319BEA39533C}"/>
              </a:ext>
            </a:extLst>
          </p:cNvPr>
          <p:cNvSpPr>
            <a:spLocks noChangeArrowheads="1"/>
          </p:cNvSpPr>
          <p:nvPr/>
        </p:nvSpPr>
        <p:spPr bwMode="auto">
          <a:xfrm>
            <a:off x="92596" y="489331"/>
            <a:ext cx="910927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Rounded MT Bold" panose="020F0704030504030204" pitchFamily="34" charset="0"/>
              </a:rPr>
              <a:t>Many students feel lost in a maze of online courses, unsure which path fits their goals. Without tailored guidance, their learning becomes scattered and inefficient. </a:t>
            </a:r>
            <a:r>
              <a:rPr kumimoji="0" lang="en-US" altLang="en-US" sz="2800" b="0" i="0" u="none" strike="noStrike" cap="none" normalizeH="0" baseline="0" dirty="0" err="1">
                <a:ln>
                  <a:noFill/>
                </a:ln>
                <a:solidFill>
                  <a:schemeClr val="tx1"/>
                </a:solidFill>
                <a:effectLst/>
                <a:latin typeface="Arial Rounded MT Bold" panose="020F0704030504030204" pitchFamily="34" charset="0"/>
              </a:rPr>
              <a:t>LearnMate</a:t>
            </a:r>
            <a:r>
              <a:rPr kumimoji="0" lang="en-US" altLang="en-US" sz="2800" b="0" i="0" u="none" strike="noStrike" cap="none" normalizeH="0" baseline="0" dirty="0">
                <a:ln>
                  <a:noFill/>
                </a:ln>
                <a:solidFill>
                  <a:schemeClr val="tx1"/>
                </a:solidFill>
                <a:effectLst/>
                <a:latin typeface="Arial Rounded MT Bold" panose="020F0704030504030204" pitchFamily="34" charset="0"/>
              </a:rPr>
              <a:t> solves this by using Agentic AI to build adaptive, interest-based course roadmaps—powered by IBM </a:t>
            </a:r>
            <a:r>
              <a:rPr kumimoji="0" lang="en-US" altLang="en-US" sz="2600" b="0" i="0" u="none" strike="noStrike" cap="none" normalizeH="0" baseline="0" dirty="0">
                <a:ln>
                  <a:noFill/>
                </a:ln>
                <a:solidFill>
                  <a:schemeClr val="tx1"/>
                </a:solidFill>
                <a:effectLst/>
                <a:latin typeface="Arial Rounded MT Bold" panose="020F0704030504030204" pitchFamily="34" charset="0"/>
              </a:rPr>
              <a:t>Cloud</a:t>
            </a:r>
            <a:r>
              <a:rPr kumimoji="0" lang="en-US" altLang="en-US" sz="2800" b="0" i="0" u="none" strike="noStrike" cap="none" normalizeH="0" baseline="0" dirty="0">
                <a:ln>
                  <a:noFill/>
                </a:ln>
                <a:solidFill>
                  <a:schemeClr val="tx1"/>
                </a:solidFill>
                <a:effectLst/>
                <a:latin typeface="Arial Rounded MT Bold" panose="020F0704030504030204" pitchFamily="34" charset="0"/>
              </a:rPr>
              <a:t> Lite and Granite—to guide students confidently and personally.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Rounded MT Bold" panose="020F0704030504030204" pitchFamily="34" charset="0"/>
            </a:endParaRPr>
          </a:p>
        </p:txBody>
      </p:sp>
      <p:sp>
        <p:nvSpPr>
          <p:cNvPr id="21" name="TextBox 20">
            <a:extLst>
              <a:ext uri="{FF2B5EF4-FFF2-40B4-BE49-F238E27FC236}">
                <a16:creationId xmlns:a16="http://schemas.microsoft.com/office/drawing/2014/main" id="{FAD400BD-7FD0-7ABA-C524-85FC25CD0239}"/>
              </a:ext>
            </a:extLst>
          </p:cNvPr>
          <p:cNvSpPr txBox="1"/>
          <p:nvPr/>
        </p:nvSpPr>
        <p:spPr>
          <a:xfrm>
            <a:off x="92596" y="3801739"/>
            <a:ext cx="7569845" cy="784830"/>
          </a:xfrm>
          <a:prstGeom prst="rect">
            <a:avLst/>
          </a:prstGeom>
          <a:noFill/>
        </p:spPr>
        <p:txBody>
          <a:bodyPr wrap="square" rtlCol="0">
            <a:spAutoFit/>
          </a:bodyPr>
          <a:lstStyle/>
          <a:p>
            <a:r>
              <a:rPr lang="en-US" sz="4500" dirty="0">
                <a:latin typeface="Bodoni MT Black" panose="02070A03080606020203" pitchFamily="18" charset="0"/>
              </a:rPr>
              <a:t>PROPOSED SOLUTION:</a:t>
            </a:r>
            <a:endParaRPr lang="en-IN" sz="4500" dirty="0">
              <a:latin typeface="Bodoni MT Black" panose="02070A03080606020203" pitchFamily="18" charset="0"/>
            </a:endParaRPr>
          </a:p>
        </p:txBody>
      </p:sp>
      <p:sp>
        <p:nvSpPr>
          <p:cNvPr id="22" name="TextBox 21">
            <a:extLst>
              <a:ext uri="{FF2B5EF4-FFF2-40B4-BE49-F238E27FC236}">
                <a16:creationId xmlns:a16="http://schemas.microsoft.com/office/drawing/2014/main" id="{DF944FEF-F0E6-434F-AA87-38D2CDB68826}"/>
              </a:ext>
            </a:extLst>
          </p:cNvPr>
          <p:cNvSpPr txBox="1"/>
          <p:nvPr/>
        </p:nvSpPr>
        <p:spPr>
          <a:xfrm>
            <a:off x="92596" y="4586569"/>
            <a:ext cx="10093125" cy="2246769"/>
          </a:xfrm>
          <a:prstGeom prst="rect">
            <a:avLst/>
          </a:prstGeom>
          <a:noFill/>
        </p:spPr>
        <p:txBody>
          <a:bodyPr wrap="square" rtlCol="0">
            <a:spAutoFit/>
          </a:bodyPr>
          <a:lstStyle/>
          <a:p>
            <a:r>
              <a:rPr lang="en-US" sz="2800">
                <a:latin typeface="Arial Rounded MT Bold" panose="020F0704030504030204" pitchFamily="34" charset="0"/>
              </a:rPr>
              <a:t>LearnMate is an Agentic AI coach that interacts with students, understands their interests and skill levels, and builds dynamic, personalized course roadmaps. Powered by IBM Cloud Lite and Granite, it adapts over time to guide learners toward meaningful, goal-aligned progress.</a:t>
            </a:r>
            <a:endParaRPr lang="en-IN" sz="2800" dirty="0">
              <a:latin typeface="Arial Rounded MT Bold" panose="020F0704030504030204" pitchFamily="34" charset="0"/>
            </a:endParaRPr>
          </a:p>
        </p:txBody>
      </p:sp>
      <p:sp>
        <p:nvSpPr>
          <p:cNvPr id="23" name="Rectangle 22">
            <a:extLst>
              <a:ext uri="{FF2B5EF4-FFF2-40B4-BE49-F238E27FC236}">
                <a16:creationId xmlns:a16="http://schemas.microsoft.com/office/drawing/2014/main" id="{89E081EE-65D4-3A78-7090-BD94A4E03EF7}"/>
              </a:ext>
            </a:extLst>
          </p:cNvPr>
          <p:cNvSpPr/>
          <p:nvPr/>
        </p:nvSpPr>
        <p:spPr>
          <a:xfrm>
            <a:off x="-43572" y="-54980"/>
            <a:ext cx="12472055" cy="7062239"/>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2419547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193B5C6-E31A-ADC4-A8C4-92C85FBB7F4E}"/>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8052116"/>
          </a:xfrm>
          <a:prstGeom prst="rect">
            <a:avLst/>
          </a:prstGeom>
        </p:spPr>
      </p:pic>
      <p:sp>
        <p:nvSpPr>
          <p:cNvPr id="9" name="TextBox 8">
            <a:extLst>
              <a:ext uri="{FF2B5EF4-FFF2-40B4-BE49-F238E27FC236}">
                <a16:creationId xmlns:a16="http://schemas.microsoft.com/office/drawing/2014/main" id="{9B2D9A56-3A9F-67BE-E213-9E3D96A53D5A}"/>
              </a:ext>
            </a:extLst>
          </p:cNvPr>
          <p:cNvSpPr txBox="1"/>
          <p:nvPr/>
        </p:nvSpPr>
        <p:spPr>
          <a:xfrm>
            <a:off x="-46298" y="-23146"/>
            <a:ext cx="9190299" cy="1031051"/>
          </a:xfrm>
          <a:prstGeom prst="rect">
            <a:avLst/>
          </a:prstGeom>
          <a:noFill/>
        </p:spPr>
        <p:txBody>
          <a:bodyPr wrap="square" rtlCol="0">
            <a:spAutoFit/>
          </a:bodyPr>
          <a:lstStyle/>
          <a:p>
            <a:r>
              <a:rPr lang="en-US" sz="6100" dirty="0">
                <a:latin typeface="Bodoni MT Black" panose="02070A03080606020203" pitchFamily="18" charset="0"/>
              </a:rPr>
              <a:t>TECHNOLOGY USED:</a:t>
            </a:r>
            <a:endParaRPr lang="en-IN" sz="6100" dirty="0">
              <a:latin typeface="Bodoni MT Black" panose="02070A03080606020203" pitchFamily="18" charset="0"/>
            </a:endParaRPr>
          </a:p>
        </p:txBody>
      </p:sp>
      <p:sp>
        <p:nvSpPr>
          <p:cNvPr id="12" name="TextBox 11">
            <a:extLst>
              <a:ext uri="{FF2B5EF4-FFF2-40B4-BE49-F238E27FC236}">
                <a16:creationId xmlns:a16="http://schemas.microsoft.com/office/drawing/2014/main" id="{81A15241-528C-3AFF-D5B0-57B0A91F9965}"/>
              </a:ext>
            </a:extLst>
          </p:cNvPr>
          <p:cNvSpPr txBox="1"/>
          <p:nvPr/>
        </p:nvSpPr>
        <p:spPr>
          <a:xfrm>
            <a:off x="5422739" y="3460830"/>
            <a:ext cx="914400" cy="914400"/>
          </a:xfrm>
          <a:prstGeom prst="rect">
            <a:avLst/>
          </a:prstGeom>
          <a:noFill/>
        </p:spPr>
        <p:txBody>
          <a:bodyPr wrap="square" rtlCol="0">
            <a:spAutoFit/>
          </a:bodyPr>
          <a:lstStyle/>
          <a:p>
            <a:endParaRPr lang="en-IN" dirty="0"/>
          </a:p>
        </p:txBody>
      </p:sp>
      <p:sp>
        <p:nvSpPr>
          <p:cNvPr id="13" name="TextBox 12">
            <a:extLst>
              <a:ext uri="{FF2B5EF4-FFF2-40B4-BE49-F238E27FC236}">
                <a16:creationId xmlns:a16="http://schemas.microsoft.com/office/drawing/2014/main" id="{FB099878-8A14-B915-688C-B767B082AAC9}"/>
              </a:ext>
            </a:extLst>
          </p:cNvPr>
          <p:cNvSpPr txBox="1"/>
          <p:nvPr/>
        </p:nvSpPr>
        <p:spPr>
          <a:xfrm>
            <a:off x="787078" y="1206024"/>
            <a:ext cx="9780608" cy="3170099"/>
          </a:xfrm>
          <a:prstGeom prst="rect">
            <a:avLst/>
          </a:prstGeom>
          <a:noFill/>
        </p:spPr>
        <p:txBody>
          <a:bodyPr wrap="square" rtlCol="0">
            <a:spAutoFit/>
          </a:bodyPr>
          <a:lstStyle/>
          <a:p>
            <a:pPr marL="742950" indent="-742950">
              <a:buFont typeface="+mj-lt"/>
              <a:buAutoNum type="arabicPeriod"/>
            </a:pPr>
            <a:r>
              <a:rPr lang="en-IN" sz="4000" dirty="0">
                <a:latin typeface="Bodoni MT Black" panose="02070A03080606020203" pitchFamily="18" charset="0"/>
              </a:rPr>
              <a:t>IBM Cloud Lite</a:t>
            </a:r>
          </a:p>
          <a:p>
            <a:pPr marL="742950" indent="-742950">
              <a:buFont typeface="+mj-lt"/>
              <a:buAutoNum type="arabicPeriod"/>
            </a:pPr>
            <a:r>
              <a:rPr lang="en-IN" sz="4000" b="1" dirty="0">
                <a:latin typeface="Bodoni MT Black" panose="02070A03080606020203" pitchFamily="18" charset="0"/>
              </a:rPr>
              <a:t>IBM Granite Models</a:t>
            </a:r>
            <a:r>
              <a:rPr lang="en-IN" sz="4000" b="1" dirty="0"/>
              <a:t>.</a:t>
            </a:r>
          </a:p>
          <a:p>
            <a:pPr marL="742950" indent="-742950">
              <a:buFont typeface="+mj-lt"/>
              <a:buAutoNum type="arabicPeriod"/>
            </a:pPr>
            <a:r>
              <a:rPr lang="en-IN" sz="4000" b="1" dirty="0">
                <a:latin typeface="Bodoni MT Black" panose="02070A03080606020203" pitchFamily="18" charset="0"/>
              </a:rPr>
              <a:t>Watsonx.AI</a:t>
            </a:r>
          </a:p>
          <a:p>
            <a:pPr marL="742950" indent="-742950">
              <a:buFont typeface="+mj-lt"/>
              <a:buAutoNum type="arabicPeriod"/>
            </a:pPr>
            <a:r>
              <a:rPr lang="en-IN" sz="4000" dirty="0">
                <a:solidFill>
                  <a:srgbClr val="000000"/>
                </a:solidFill>
                <a:effectLst/>
                <a:latin typeface="Bodoni MT Black" panose="02070A03080606020203" pitchFamily="18" charset="0"/>
              </a:rPr>
              <a:t>Natural Language Processing (NLP)</a:t>
            </a:r>
            <a:endParaRPr lang="en-IN" sz="4000" dirty="0">
              <a:latin typeface="Bodoni MT Black" panose="02070A03080606020203" pitchFamily="18" charset="0"/>
            </a:endParaRPr>
          </a:p>
        </p:txBody>
      </p:sp>
      <p:sp>
        <p:nvSpPr>
          <p:cNvPr id="49" name="Rectangle 48">
            <a:extLst>
              <a:ext uri="{FF2B5EF4-FFF2-40B4-BE49-F238E27FC236}">
                <a16:creationId xmlns:a16="http://schemas.microsoft.com/office/drawing/2014/main" id="{A1C2C0E4-8975-47E7-99BE-78779014A4A4}"/>
              </a:ext>
            </a:extLst>
          </p:cNvPr>
          <p:cNvSpPr/>
          <p:nvPr/>
        </p:nvSpPr>
        <p:spPr>
          <a:xfrm>
            <a:off x="-46298" y="-11573"/>
            <a:ext cx="12238298" cy="6881146"/>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95929693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174587-7A32-ACBD-7BF7-7DD742481538}"/>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9A74FE3A-FFA6-ACC0-8B34-C5C8A3D1EF1C}"/>
              </a:ext>
            </a:extLst>
          </p:cNvPr>
          <p:cNvSpPr txBox="1"/>
          <p:nvPr/>
        </p:nvSpPr>
        <p:spPr>
          <a:xfrm>
            <a:off x="-57875" y="-185195"/>
            <a:ext cx="11401063" cy="1969770"/>
          </a:xfrm>
          <a:prstGeom prst="rect">
            <a:avLst/>
          </a:prstGeom>
          <a:noFill/>
        </p:spPr>
        <p:txBody>
          <a:bodyPr wrap="square" rtlCol="0">
            <a:spAutoFit/>
          </a:bodyPr>
          <a:lstStyle/>
          <a:p>
            <a:r>
              <a:rPr lang="en-US" sz="6100" dirty="0">
                <a:latin typeface="Bodoni MT Black" panose="02070A03080606020203" pitchFamily="18" charset="0"/>
              </a:rPr>
              <a:t>IBM CLOUD SERVICES USED:</a:t>
            </a:r>
            <a:endParaRPr lang="en-IN" sz="6100" dirty="0">
              <a:latin typeface="Bodoni MT Black" panose="02070A03080606020203" pitchFamily="18" charset="0"/>
            </a:endParaRPr>
          </a:p>
        </p:txBody>
      </p:sp>
      <p:sp>
        <p:nvSpPr>
          <p:cNvPr id="6" name="TextBox 5">
            <a:extLst>
              <a:ext uri="{FF2B5EF4-FFF2-40B4-BE49-F238E27FC236}">
                <a16:creationId xmlns:a16="http://schemas.microsoft.com/office/drawing/2014/main" id="{25BA28DD-0832-8569-9E56-CE99F9DC5595}"/>
              </a:ext>
            </a:extLst>
          </p:cNvPr>
          <p:cNvSpPr txBox="1"/>
          <p:nvPr/>
        </p:nvSpPr>
        <p:spPr>
          <a:xfrm>
            <a:off x="150471" y="2303361"/>
            <a:ext cx="10868628" cy="2739211"/>
          </a:xfrm>
          <a:prstGeom prst="rect">
            <a:avLst/>
          </a:prstGeom>
          <a:noFill/>
        </p:spPr>
        <p:txBody>
          <a:bodyPr wrap="square" rtlCol="0">
            <a:spAutoFit/>
          </a:bodyPr>
          <a:lstStyle/>
          <a:p>
            <a:pPr marL="342900" indent="-342900">
              <a:buFont typeface="+mj-lt"/>
              <a:buAutoNum type="arabicPeriod"/>
            </a:pPr>
            <a:r>
              <a:rPr lang="en-US" sz="4300" dirty="0">
                <a:solidFill>
                  <a:srgbClr val="404040"/>
                </a:solidFill>
                <a:effectLst/>
                <a:latin typeface="Bodoni MT Black" panose="02070A03080606020203" pitchFamily="18" charset="0"/>
              </a:rPr>
              <a:t>IBM Cloud </a:t>
            </a:r>
            <a:r>
              <a:rPr lang="en-US" sz="4300" dirty="0" err="1">
                <a:solidFill>
                  <a:srgbClr val="404040"/>
                </a:solidFill>
                <a:effectLst/>
                <a:latin typeface="Bodoni MT Black" panose="02070A03080606020203" pitchFamily="18" charset="0"/>
              </a:rPr>
              <a:t>Watsonx</a:t>
            </a:r>
            <a:r>
              <a:rPr lang="en-US" sz="4300" dirty="0">
                <a:solidFill>
                  <a:srgbClr val="404040"/>
                </a:solidFill>
                <a:effectLst/>
                <a:latin typeface="Bodoni MT Black" panose="02070A03080606020203" pitchFamily="18" charset="0"/>
              </a:rPr>
              <a:t> AI Studio </a:t>
            </a:r>
            <a:endParaRPr lang="en-US" sz="4300" dirty="0">
              <a:latin typeface="Bodoni MT Black" panose="02070A03080606020203" pitchFamily="18" charset="0"/>
            </a:endParaRPr>
          </a:p>
          <a:p>
            <a:pPr marL="342900" indent="-342900">
              <a:buFont typeface="+mj-lt"/>
              <a:buAutoNum type="arabicPeriod"/>
            </a:pPr>
            <a:r>
              <a:rPr lang="en-US" sz="4300" dirty="0">
                <a:solidFill>
                  <a:srgbClr val="404040"/>
                </a:solidFill>
                <a:effectLst/>
                <a:latin typeface="Bodoni MT Black" panose="02070A03080606020203" pitchFamily="18" charset="0"/>
              </a:rPr>
              <a:t>IBM Cloud </a:t>
            </a:r>
            <a:r>
              <a:rPr lang="en-US" sz="4300" dirty="0" err="1">
                <a:solidFill>
                  <a:srgbClr val="404040"/>
                </a:solidFill>
                <a:effectLst/>
                <a:latin typeface="Bodoni MT Black" panose="02070A03080606020203" pitchFamily="18" charset="0"/>
              </a:rPr>
              <a:t>Watsonx</a:t>
            </a:r>
            <a:r>
              <a:rPr lang="en-US" sz="4300" dirty="0">
                <a:solidFill>
                  <a:srgbClr val="404040"/>
                </a:solidFill>
                <a:effectLst/>
                <a:latin typeface="Bodoni MT Black" panose="02070A03080606020203" pitchFamily="18" charset="0"/>
              </a:rPr>
              <a:t> AI runtime </a:t>
            </a:r>
            <a:endParaRPr lang="en-US" sz="4300" dirty="0">
              <a:latin typeface="Bodoni MT Black" panose="02070A03080606020203" pitchFamily="18" charset="0"/>
            </a:endParaRPr>
          </a:p>
          <a:p>
            <a:pPr marL="342900" indent="-342900">
              <a:buFont typeface="+mj-lt"/>
              <a:buAutoNum type="arabicPeriod"/>
            </a:pPr>
            <a:r>
              <a:rPr lang="en-US" sz="4300" dirty="0">
                <a:solidFill>
                  <a:srgbClr val="404040"/>
                </a:solidFill>
                <a:effectLst/>
                <a:latin typeface="Bodoni MT Black" panose="02070A03080606020203" pitchFamily="18" charset="0"/>
              </a:rPr>
              <a:t>IBM Cloud Agent Lab </a:t>
            </a:r>
            <a:endParaRPr lang="en-US" sz="4300" dirty="0">
              <a:latin typeface="Bodoni MT Black" panose="02070A03080606020203" pitchFamily="18" charset="0"/>
            </a:endParaRPr>
          </a:p>
          <a:p>
            <a:pPr marL="342900" indent="-342900">
              <a:buFont typeface="+mj-lt"/>
              <a:buAutoNum type="arabicPeriod"/>
            </a:pPr>
            <a:r>
              <a:rPr lang="en-US" sz="4300" dirty="0">
                <a:solidFill>
                  <a:srgbClr val="404040"/>
                </a:solidFill>
                <a:effectLst/>
                <a:latin typeface="Bodoni MT Black" panose="02070A03080606020203" pitchFamily="18" charset="0"/>
              </a:rPr>
              <a:t>IBM Granite </a:t>
            </a:r>
            <a:r>
              <a:rPr lang="en-US" sz="4300" b="1" dirty="0">
                <a:solidFill>
                  <a:srgbClr val="404040"/>
                </a:solidFill>
                <a:effectLst/>
                <a:latin typeface="Bodoni MT Black" panose="02070A03080606020203" pitchFamily="18" charset="0"/>
              </a:rPr>
              <a:t>foundation</a:t>
            </a:r>
            <a:r>
              <a:rPr lang="en-US" sz="4300" dirty="0">
                <a:solidFill>
                  <a:srgbClr val="404040"/>
                </a:solidFill>
                <a:effectLst/>
                <a:latin typeface="Bodoni MT Black" panose="02070A03080606020203" pitchFamily="18" charset="0"/>
              </a:rPr>
              <a:t> mode</a:t>
            </a:r>
            <a:endParaRPr lang="en-IN" sz="4300" dirty="0">
              <a:latin typeface="Bodoni MT Black" panose="02070A03080606020203" pitchFamily="18" charset="0"/>
            </a:endParaRPr>
          </a:p>
        </p:txBody>
      </p:sp>
      <p:sp>
        <p:nvSpPr>
          <p:cNvPr id="7" name="Rectangle 6">
            <a:extLst>
              <a:ext uri="{FF2B5EF4-FFF2-40B4-BE49-F238E27FC236}">
                <a16:creationId xmlns:a16="http://schemas.microsoft.com/office/drawing/2014/main" id="{5C970CE4-2893-60DF-E1FC-CE1F8D3D515C}"/>
              </a:ext>
            </a:extLst>
          </p:cNvPr>
          <p:cNvSpPr/>
          <p:nvPr/>
        </p:nvSpPr>
        <p:spPr>
          <a:xfrm>
            <a:off x="-57875" y="0"/>
            <a:ext cx="12249875" cy="6858000"/>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3967060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A5D4E1-23FA-F860-84DE-FA56C060A49A}"/>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466208"/>
            <a:ext cx="12192000" cy="7790416"/>
          </a:xfrm>
          <a:prstGeom prst="rect">
            <a:avLst/>
          </a:prstGeom>
        </p:spPr>
      </p:pic>
      <p:sp>
        <p:nvSpPr>
          <p:cNvPr id="4" name="TextBox 3">
            <a:extLst>
              <a:ext uri="{FF2B5EF4-FFF2-40B4-BE49-F238E27FC236}">
                <a16:creationId xmlns:a16="http://schemas.microsoft.com/office/drawing/2014/main" id="{2B6E6830-3CCC-5D4F-5760-4B0FD5BB345D}"/>
              </a:ext>
            </a:extLst>
          </p:cNvPr>
          <p:cNvSpPr txBox="1"/>
          <p:nvPr/>
        </p:nvSpPr>
        <p:spPr>
          <a:xfrm>
            <a:off x="0" y="34722"/>
            <a:ext cx="8241174" cy="1092607"/>
          </a:xfrm>
          <a:prstGeom prst="rect">
            <a:avLst/>
          </a:prstGeom>
          <a:noFill/>
        </p:spPr>
        <p:txBody>
          <a:bodyPr wrap="square" rtlCol="0">
            <a:spAutoFit/>
          </a:bodyPr>
          <a:lstStyle/>
          <a:p>
            <a:r>
              <a:rPr lang="en-US" sz="6500" dirty="0">
                <a:latin typeface="Bodoni MT Black" panose="02070A03080606020203" pitchFamily="18" charset="0"/>
              </a:rPr>
              <a:t>WOW FACTORS:</a:t>
            </a:r>
            <a:endParaRPr lang="en-IN" sz="6500" dirty="0">
              <a:latin typeface="Bodoni MT Black" panose="02070A03080606020203" pitchFamily="18" charset="0"/>
            </a:endParaRPr>
          </a:p>
        </p:txBody>
      </p:sp>
      <p:sp>
        <p:nvSpPr>
          <p:cNvPr id="5" name="TextBox 4">
            <a:extLst>
              <a:ext uri="{FF2B5EF4-FFF2-40B4-BE49-F238E27FC236}">
                <a16:creationId xmlns:a16="http://schemas.microsoft.com/office/drawing/2014/main" id="{F0E8DB4C-AA0B-252D-47D4-99ECFEFDD592}"/>
              </a:ext>
            </a:extLst>
          </p:cNvPr>
          <p:cNvSpPr txBox="1"/>
          <p:nvPr/>
        </p:nvSpPr>
        <p:spPr>
          <a:xfrm>
            <a:off x="358817" y="1307939"/>
            <a:ext cx="10756740" cy="4524315"/>
          </a:xfrm>
          <a:prstGeom prst="rect">
            <a:avLst/>
          </a:prstGeom>
          <a:noFill/>
        </p:spPr>
        <p:txBody>
          <a:bodyPr wrap="square" rtlCol="0">
            <a:spAutoFit/>
          </a:bodyPr>
          <a:lstStyle/>
          <a:p>
            <a:r>
              <a:rPr lang="en-US" sz="3600" dirty="0" err="1">
                <a:latin typeface="Arial Rounded MT Bold" panose="020F0704030504030204" pitchFamily="34" charset="0"/>
              </a:rPr>
              <a:t>LearnMate</a:t>
            </a:r>
            <a:r>
              <a:rPr lang="en-US" sz="3600" dirty="0">
                <a:latin typeface="Arial Rounded MT Bold" panose="020F0704030504030204" pitchFamily="34" charset="0"/>
              </a:rPr>
              <a:t> runs on IBM Cloud Lite, combining </a:t>
            </a:r>
            <a:r>
              <a:rPr lang="en-US" sz="3600" dirty="0" err="1">
                <a:latin typeface="Arial Rounded MT Bold" panose="020F0704030504030204" pitchFamily="34" charset="0"/>
              </a:rPr>
              <a:t>Watsonx</a:t>
            </a:r>
            <a:r>
              <a:rPr lang="en-US" sz="3600" dirty="0">
                <a:latin typeface="Arial Rounded MT Bold" panose="020F0704030504030204" pitchFamily="34" charset="0"/>
              </a:rPr>
              <a:t> and Granite LLMs to deliver intelligent, adaptive student guidance—right from the browser. There's no setup required; users just access and engage. The system is responsive, secure, and designed for scale, backed by enterprise-grade IBM infrastructure. It's not just hosted—it’s built for real-world impact.</a:t>
            </a:r>
            <a:endParaRPr lang="en-IN" sz="3600" dirty="0">
              <a:latin typeface="Arial Rounded MT Bold" panose="020F0704030504030204" pitchFamily="34" charset="0"/>
            </a:endParaRPr>
          </a:p>
        </p:txBody>
      </p:sp>
      <p:sp>
        <p:nvSpPr>
          <p:cNvPr id="6" name="Rectangle 5">
            <a:extLst>
              <a:ext uri="{FF2B5EF4-FFF2-40B4-BE49-F238E27FC236}">
                <a16:creationId xmlns:a16="http://schemas.microsoft.com/office/drawing/2014/main" id="{41667003-1574-729C-0C6E-24E2B096EDE9}"/>
              </a:ext>
            </a:extLst>
          </p:cNvPr>
          <p:cNvSpPr/>
          <p:nvPr/>
        </p:nvSpPr>
        <p:spPr>
          <a:xfrm>
            <a:off x="0" y="34722"/>
            <a:ext cx="12535382" cy="8299050"/>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32224759"/>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a:extLst>
              <a:ext uri="{FF2B5EF4-FFF2-40B4-BE49-F238E27FC236}">
                <a16:creationId xmlns:a16="http://schemas.microsoft.com/office/drawing/2014/main" id="{28D1010E-C65E-3962-49E5-7D6D834F9A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961" y="-1678448"/>
            <a:ext cx="12192000" cy="9525000"/>
          </a:xfrm>
          <a:prstGeom prst="rect">
            <a:avLst/>
          </a:prstGeom>
        </p:spPr>
      </p:pic>
      <p:sp>
        <p:nvSpPr>
          <p:cNvPr id="45" name="TextBox 44">
            <a:extLst>
              <a:ext uri="{FF2B5EF4-FFF2-40B4-BE49-F238E27FC236}">
                <a16:creationId xmlns:a16="http://schemas.microsoft.com/office/drawing/2014/main" id="{4F654877-0A94-1753-D791-5C52D2176CC8}"/>
              </a:ext>
            </a:extLst>
          </p:cNvPr>
          <p:cNvSpPr txBox="1"/>
          <p:nvPr/>
        </p:nvSpPr>
        <p:spPr>
          <a:xfrm>
            <a:off x="381961" y="-76200"/>
            <a:ext cx="5162310" cy="2185214"/>
          </a:xfrm>
          <a:prstGeom prst="rect">
            <a:avLst/>
          </a:prstGeom>
          <a:noFill/>
        </p:spPr>
        <p:txBody>
          <a:bodyPr wrap="square" rtlCol="0">
            <a:spAutoFit/>
          </a:bodyPr>
          <a:lstStyle/>
          <a:p>
            <a:r>
              <a:rPr lang="en-US" sz="6800" dirty="0">
                <a:latin typeface="Bodoni MT Black" panose="02070A03080606020203" pitchFamily="18" charset="0"/>
              </a:rPr>
              <a:t>END USERS:</a:t>
            </a:r>
            <a:endParaRPr lang="en-IN" sz="6800" dirty="0">
              <a:latin typeface="Bodoni MT Black" panose="02070A03080606020203" pitchFamily="18" charset="0"/>
            </a:endParaRPr>
          </a:p>
        </p:txBody>
      </p:sp>
      <p:sp>
        <p:nvSpPr>
          <p:cNvPr id="47" name="Rectangle 23">
            <a:extLst>
              <a:ext uri="{FF2B5EF4-FFF2-40B4-BE49-F238E27FC236}">
                <a16:creationId xmlns:a16="http://schemas.microsoft.com/office/drawing/2014/main" id="{92155410-14F7-7EC0-4751-8B8B6525C76C}"/>
              </a:ext>
            </a:extLst>
          </p:cNvPr>
          <p:cNvSpPr>
            <a:spLocks noChangeArrowheads="1"/>
          </p:cNvSpPr>
          <p:nvPr/>
        </p:nvSpPr>
        <p:spPr bwMode="auto">
          <a:xfrm>
            <a:off x="1863524" y="2141075"/>
            <a:ext cx="5879939" cy="3093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900" b="0" i="0" u="none" strike="noStrike" cap="none" normalizeH="0" baseline="0" dirty="0">
                <a:ln>
                  <a:noFill/>
                </a:ln>
                <a:solidFill>
                  <a:schemeClr val="tx1"/>
                </a:solidFill>
                <a:effectLst/>
                <a:latin typeface="Bodoni MT Black" panose="02070A03080606020203" pitchFamily="18" charset="0"/>
              </a:rPr>
              <a:t>College Students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900" b="0" i="0" u="none" strike="noStrike" cap="none" normalizeH="0" baseline="0" dirty="0">
                <a:ln>
                  <a:noFill/>
                </a:ln>
                <a:solidFill>
                  <a:schemeClr val="tx1"/>
                </a:solidFill>
                <a:effectLst/>
                <a:latin typeface="Bodoni MT Black" panose="02070A03080606020203" pitchFamily="18" charset="0"/>
              </a:rPr>
              <a:t>Freshers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900" b="0" i="0" u="none" strike="noStrike" cap="none" normalizeH="0" baseline="0" dirty="0">
                <a:ln>
                  <a:noFill/>
                </a:ln>
                <a:solidFill>
                  <a:schemeClr val="tx1"/>
                </a:solidFill>
                <a:effectLst/>
                <a:latin typeface="Bodoni MT Black" panose="02070A03080606020203" pitchFamily="18" charset="0"/>
              </a:rPr>
              <a:t>High School Students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900" b="0" i="0" u="none" strike="noStrike" cap="none" normalizeH="0" baseline="0" dirty="0">
                <a:ln>
                  <a:noFill/>
                </a:ln>
                <a:solidFill>
                  <a:schemeClr val="tx1"/>
                </a:solidFill>
                <a:effectLst/>
                <a:latin typeface="Bodoni MT Black" panose="02070A03080606020203" pitchFamily="18" charset="0"/>
              </a:rPr>
              <a:t>Working Professionals</a:t>
            </a:r>
          </a:p>
        </p:txBody>
      </p:sp>
      <p:sp>
        <p:nvSpPr>
          <p:cNvPr id="48" name="Rectangle 47">
            <a:extLst>
              <a:ext uri="{FF2B5EF4-FFF2-40B4-BE49-F238E27FC236}">
                <a16:creationId xmlns:a16="http://schemas.microsoft.com/office/drawing/2014/main" id="{BA7563A0-E94F-A8E6-6BD5-DF06A29ACCAF}"/>
              </a:ext>
            </a:extLst>
          </p:cNvPr>
          <p:cNvSpPr/>
          <p:nvPr/>
        </p:nvSpPr>
        <p:spPr>
          <a:xfrm>
            <a:off x="-381961" y="-1600199"/>
            <a:ext cx="12764941" cy="10499616"/>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08979403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D973A1-E8FC-9A7A-0170-286522D0DD5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45959E8-6A31-62DD-2374-48B3B8182050}"/>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4753" y="-100483"/>
            <a:ext cx="12276753" cy="6905673"/>
          </a:xfrm>
          <a:prstGeom prst="rect">
            <a:avLst/>
          </a:prstGeom>
        </p:spPr>
      </p:pic>
      <p:sp>
        <p:nvSpPr>
          <p:cNvPr id="2" name="TextBox 1">
            <a:extLst>
              <a:ext uri="{FF2B5EF4-FFF2-40B4-BE49-F238E27FC236}">
                <a16:creationId xmlns:a16="http://schemas.microsoft.com/office/drawing/2014/main" id="{33A41F81-26E8-07EF-023A-76AEE21DE0F5}"/>
              </a:ext>
            </a:extLst>
          </p:cNvPr>
          <p:cNvSpPr txBox="1"/>
          <p:nvPr/>
        </p:nvSpPr>
        <p:spPr>
          <a:xfrm>
            <a:off x="-196775" y="-162046"/>
            <a:ext cx="5945529" cy="707886"/>
          </a:xfrm>
          <a:prstGeom prst="rect">
            <a:avLst/>
          </a:prstGeom>
          <a:noFill/>
        </p:spPr>
        <p:txBody>
          <a:bodyPr wrap="square" rtlCol="0">
            <a:spAutoFit/>
          </a:bodyPr>
          <a:lstStyle/>
          <a:p>
            <a:r>
              <a:rPr lang="en-US" sz="4000" dirty="0">
                <a:latin typeface="Bodoni MT Black" panose="02070A03080606020203" pitchFamily="18" charset="0"/>
              </a:rPr>
              <a:t>RESULTS</a:t>
            </a:r>
            <a:r>
              <a:rPr lang="en-US" dirty="0"/>
              <a:t>:</a:t>
            </a:r>
            <a:endParaRPr lang="en-IN" dirty="0"/>
          </a:p>
        </p:txBody>
      </p:sp>
      <p:pic>
        <p:nvPicPr>
          <p:cNvPr id="5" name="Picture 4">
            <a:extLst>
              <a:ext uri="{FF2B5EF4-FFF2-40B4-BE49-F238E27FC236}">
                <a16:creationId xmlns:a16="http://schemas.microsoft.com/office/drawing/2014/main" id="{5168510F-8C44-7961-71D4-A20F7380EE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534" y="506036"/>
            <a:ext cx="11983466" cy="6156567"/>
          </a:xfrm>
          <a:prstGeom prst="rect">
            <a:avLst/>
          </a:prstGeom>
        </p:spPr>
      </p:pic>
    </p:spTree>
    <p:extLst>
      <p:ext uri="{BB962C8B-B14F-4D97-AF65-F5344CB8AC3E}">
        <p14:creationId xmlns:p14="http://schemas.microsoft.com/office/powerpoint/2010/main" val="4248457909"/>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C1E20-56CB-5510-7A4B-080DFA73E93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4142A18-1576-B433-D7C3-72CA92116099}"/>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4753" y="-100483"/>
            <a:ext cx="12276753" cy="6905673"/>
          </a:xfrm>
          <a:prstGeom prst="rect">
            <a:avLst/>
          </a:prstGeom>
        </p:spPr>
      </p:pic>
      <p:sp>
        <p:nvSpPr>
          <p:cNvPr id="2" name="TextBox 1">
            <a:extLst>
              <a:ext uri="{FF2B5EF4-FFF2-40B4-BE49-F238E27FC236}">
                <a16:creationId xmlns:a16="http://schemas.microsoft.com/office/drawing/2014/main" id="{C92404F8-6990-E926-C0EB-C087BE285DB0}"/>
              </a:ext>
            </a:extLst>
          </p:cNvPr>
          <p:cNvSpPr txBox="1"/>
          <p:nvPr/>
        </p:nvSpPr>
        <p:spPr>
          <a:xfrm>
            <a:off x="-196775" y="-162046"/>
            <a:ext cx="5945529" cy="707886"/>
          </a:xfrm>
          <a:prstGeom prst="rect">
            <a:avLst/>
          </a:prstGeom>
          <a:noFill/>
        </p:spPr>
        <p:txBody>
          <a:bodyPr wrap="square" rtlCol="0">
            <a:spAutoFit/>
          </a:bodyPr>
          <a:lstStyle/>
          <a:p>
            <a:r>
              <a:rPr lang="en-US" sz="4000" dirty="0">
                <a:latin typeface="Bodoni MT Black" panose="02070A03080606020203" pitchFamily="18" charset="0"/>
              </a:rPr>
              <a:t>RESULTS</a:t>
            </a:r>
            <a:r>
              <a:rPr lang="en-US" dirty="0"/>
              <a:t>:</a:t>
            </a:r>
            <a:endParaRPr lang="en-IN" dirty="0"/>
          </a:p>
        </p:txBody>
      </p:sp>
      <p:pic>
        <p:nvPicPr>
          <p:cNvPr id="5" name="Picture 4">
            <a:extLst>
              <a:ext uri="{FF2B5EF4-FFF2-40B4-BE49-F238E27FC236}">
                <a16:creationId xmlns:a16="http://schemas.microsoft.com/office/drawing/2014/main" id="{2F120512-D287-0DBE-B10C-DE60A7686D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516" y="518680"/>
            <a:ext cx="11783028" cy="6286509"/>
          </a:xfrm>
          <a:prstGeom prst="rect">
            <a:avLst/>
          </a:prstGeom>
        </p:spPr>
      </p:pic>
    </p:spTree>
    <p:extLst>
      <p:ext uri="{BB962C8B-B14F-4D97-AF65-F5344CB8AC3E}">
        <p14:creationId xmlns:p14="http://schemas.microsoft.com/office/powerpoint/2010/main" val="1837692048"/>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988</TotalTime>
  <Words>507</Words>
  <Application>Microsoft Office PowerPoint</Application>
  <PresentationFormat>Widescreen</PresentationFormat>
  <Paragraphs>60</Paragraphs>
  <Slides>16</Slides>
  <Notes>1</Notes>
  <HiddenSlides>0</HiddenSlides>
  <MMClips>0</MMClips>
  <ScaleCrop>false</ScaleCrop>
  <HeadingPairs>
    <vt:vector size="8" baseType="variant">
      <vt:variant>
        <vt:lpstr>Fonts Used</vt:lpstr>
      </vt:variant>
      <vt:variant>
        <vt:i4>7</vt:i4>
      </vt:variant>
      <vt:variant>
        <vt:lpstr>Theme</vt:lpstr>
      </vt:variant>
      <vt:variant>
        <vt:i4>1</vt:i4>
      </vt:variant>
      <vt:variant>
        <vt:lpstr>Slide Titles</vt:lpstr>
      </vt:variant>
      <vt:variant>
        <vt:i4>16</vt:i4>
      </vt:variant>
      <vt:variant>
        <vt:lpstr>Custom Shows</vt:lpstr>
      </vt:variant>
      <vt:variant>
        <vt:i4>1</vt:i4>
      </vt:variant>
    </vt:vector>
  </HeadingPairs>
  <TitlesOfParts>
    <vt:vector size="25" baseType="lpstr">
      <vt:lpstr>Algerian</vt:lpstr>
      <vt:lpstr>Arial</vt:lpstr>
      <vt:lpstr>Arial Rounded MT Bold</vt:lpstr>
      <vt:lpstr>Bodoni MT Black</vt:lpstr>
      <vt:lpstr>Calibri</vt:lpstr>
      <vt:lpstr>Calibri Light</vt:lpstr>
      <vt:lpstr>Elephant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santhosh m</dc:creator>
  <cp:lastModifiedBy>santhosh m</cp:lastModifiedBy>
  <cp:revision>2</cp:revision>
  <dcterms:created xsi:type="dcterms:W3CDTF">2025-07-29T15:46:11Z</dcterms:created>
  <dcterms:modified xsi:type="dcterms:W3CDTF">2025-07-31T13:37:47Z</dcterms:modified>
</cp:coreProperties>
</file>

<file path=docProps/thumbnail.jpeg>
</file>